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38" r:id="rId1"/>
  </p:sldMasterIdLst>
  <p:notesMasterIdLst>
    <p:notesMasterId r:id="rId19"/>
  </p:notesMasterIdLst>
  <p:sldIdLst>
    <p:sldId id="256" r:id="rId2"/>
    <p:sldId id="364" r:id="rId3"/>
    <p:sldId id="363" r:id="rId4"/>
    <p:sldId id="453" r:id="rId5"/>
    <p:sldId id="443" r:id="rId6"/>
    <p:sldId id="412" r:id="rId7"/>
    <p:sldId id="454" r:id="rId8"/>
    <p:sldId id="413" r:id="rId9"/>
    <p:sldId id="455" r:id="rId10"/>
    <p:sldId id="456" r:id="rId11"/>
    <p:sldId id="458" r:id="rId12"/>
    <p:sldId id="411" r:id="rId13"/>
    <p:sldId id="463" r:id="rId14"/>
    <p:sldId id="464" r:id="rId15"/>
    <p:sldId id="460" r:id="rId16"/>
    <p:sldId id="462" r:id="rId17"/>
    <p:sldId id="44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9" autoAdjust="0"/>
    <p:restoredTop sz="88950" autoAdjust="0"/>
  </p:normalViewPr>
  <p:slideViewPr>
    <p:cSldViewPr>
      <p:cViewPr varScale="1">
        <p:scale>
          <a:sx n="69" d="100"/>
          <a:sy n="69" d="100"/>
        </p:scale>
        <p:origin x="224" y="7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43" y="15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603" y="-91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C3FAF4-E3DC-1740-9D47-EC8413BE7EDF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E307BB99-C546-BE4B-9FEE-514AAA6C8C35}">
      <dgm:prSet phldrT="[Text]"/>
      <dgm:spPr/>
      <dgm:t>
        <a:bodyPr/>
        <a:lstStyle/>
        <a:p>
          <a:r>
            <a:rPr lang="en-US" altLang="zh-CN" b="1" dirty="0"/>
            <a:t>Convert</a:t>
          </a:r>
          <a:endParaRPr lang="en-US" b="1" dirty="0"/>
        </a:p>
      </dgm:t>
    </dgm:pt>
    <dgm:pt modelId="{42A24172-BC3F-FD46-97C6-E8F5884FB0A9}" type="parTrans" cxnId="{017A6E80-1BE9-9440-97E7-528DCB156C6F}">
      <dgm:prSet/>
      <dgm:spPr/>
      <dgm:t>
        <a:bodyPr/>
        <a:lstStyle/>
        <a:p>
          <a:endParaRPr lang="en-US" b="1"/>
        </a:p>
      </dgm:t>
    </dgm:pt>
    <dgm:pt modelId="{7F2786B2-8632-6741-BE08-7B3BFB832307}" type="sibTrans" cxnId="{017A6E80-1BE9-9440-97E7-528DCB156C6F}">
      <dgm:prSet/>
      <dgm:spPr/>
      <dgm:t>
        <a:bodyPr/>
        <a:lstStyle/>
        <a:p>
          <a:endParaRPr lang="en-US" b="1"/>
        </a:p>
      </dgm:t>
    </dgm:pt>
    <dgm:pt modelId="{B4CEF096-F0BA-AC4B-A6D6-2257584B38F4}">
      <dgm:prSet phldrT="[Text]"/>
      <dgm:spPr/>
      <dgm:t>
        <a:bodyPr/>
        <a:lstStyle/>
        <a:p>
          <a:r>
            <a:rPr lang="en-US" altLang="zh-CN" b="1" dirty="0"/>
            <a:t>Draw</a:t>
          </a:r>
          <a:endParaRPr lang="en-US" b="1" dirty="0"/>
        </a:p>
      </dgm:t>
    </dgm:pt>
    <dgm:pt modelId="{64C9B505-9FAB-7F4C-80B4-73EA11A17DCA}" type="parTrans" cxnId="{D2831D96-ECE1-8240-B5F2-5B9621E31C29}">
      <dgm:prSet/>
      <dgm:spPr/>
      <dgm:t>
        <a:bodyPr/>
        <a:lstStyle/>
        <a:p>
          <a:endParaRPr lang="en-US" b="1"/>
        </a:p>
      </dgm:t>
    </dgm:pt>
    <dgm:pt modelId="{F4B9F8AC-A623-9444-8AD4-4BE039C0DF55}" type="sibTrans" cxnId="{D2831D96-ECE1-8240-B5F2-5B9621E31C29}">
      <dgm:prSet/>
      <dgm:spPr/>
      <dgm:t>
        <a:bodyPr/>
        <a:lstStyle/>
        <a:p>
          <a:endParaRPr lang="en-US" b="1"/>
        </a:p>
      </dgm:t>
    </dgm:pt>
    <dgm:pt modelId="{65709565-E6F1-7C41-BA01-20B353DE051C}">
      <dgm:prSet phldrT="[Text]"/>
      <dgm:spPr/>
      <dgm:t>
        <a:bodyPr/>
        <a:lstStyle/>
        <a:p>
          <a:r>
            <a:rPr lang="en-US" b="1" dirty="0"/>
            <a:t>Find</a:t>
          </a:r>
        </a:p>
      </dgm:t>
    </dgm:pt>
    <dgm:pt modelId="{F2018B81-4B6F-2D4D-80E6-6F49D4D9A331}" type="parTrans" cxnId="{F78C55F4-CCB8-4A4D-90D1-C2D9739E0E4A}">
      <dgm:prSet/>
      <dgm:spPr/>
      <dgm:t>
        <a:bodyPr/>
        <a:lstStyle/>
        <a:p>
          <a:endParaRPr lang="en-US" b="1"/>
        </a:p>
      </dgm:t>
    </dgm:pt>
    <dgm:pt modelId="{F3902E8C-09F2-DF4C-AB92-FC462B7246A8}" type="sibTrans" cxnId="{F78C55F4-CCB8-4A4D-90D1-C2D9739E0E4A}">
      <dgm:prSet/>
      <dgm:spPr/>
      <dgm:t>
        <a:bodyPr/>
        <a:lstStyle/>
        <a:p>
          <a:endParaRPr lang="en-US" b="1"/>
        </a:p>
      </dgm:t>
    </dgm:pt>
    <dgm:pt modelId="{E2127650-7780-6448-8344-567A9585E355}">
      <dgm:prSet phldrT="[Text]"/>
      <dgm:spPr/>
      <dgm:t>
        <a:bodyPr/>
        <a:lstStyle/>
        <a:p>
          <a:r>
            <a:rPr lang="en-US" altLang="zh-CN" b="1" dirty="0"/>
            <a:t>Calculate</a:t>
          </a:r>
          <a:endParaRPr lang="en-US" b="1" dirty="0"/>
        </a:p>
      </dgm:t>
    </dgm:pt>
    <dgm:pt modelId="{DF9B1CBD-E424-0B4E-8D7A-4CF248149644}" type="parTrans" cxnId="{D9229AAB-9984-E648-B445-64680953AA6A}">
      <dgm:prSet/>
      <dgm:spPr/>
      <dgm:t>
        <a:bodyPr/>
        <a:lstStyle/>
        <a:p>
          <a:endParaRPr lang="en-US" b="1"/>
        </a:p>
      </dgm:t>
    </dgm:pt>
    <dgm:pt modelId="{ADB16A2D-8739-8246-8A32-FC6A7BE83D54}" type="sibTrans" cxnId="{D9229AAB-9984-E648-B445-64680953AA6A}">
      <dgm:prSet/>
      <dgm:spPr/>
      <dgm:t>
        <a:bodyPr/>
        <a:lstStyle/>
        <a:p>
          <a:endParaRPr lang="en-US" b="1"/>
        </a:p>
      </dgm:t>
    </dgm:pt>
    <dgm:pt modelId="{93016AD2-A45D-064B-8381-02CFCD38CE59}" type="pres">
      <dgm:prSet presAssocID="{D6C3FAF4-E3DC-1740-9D47-EC8413BE7EDF}" presName="Name0" presStyleCnt="0">
        <dgm:presLayoutVars>
          <dgm:dir/>
          <dgm:animLvl val="lvl"/>
          <dgm:resizeHandles val="exact"/>
        </dgm:presLayoutVars>
      </dgm:prSet>
      <dgm:spPr/>
    </dgm:pt>
    <dgm:pt modelId="{610A003F-94F1-4848-8DAC-667AD09693B8}" type="pres">
      <dgm:prSet presAssocID="{E307BB99-C546-BE4B-9FEE-514AAA6C8C35}" presName="parTxOnly" presStyleLbl="node1" presStyleIdx="0" presStyleCnt="4" custScaleX="23963" custLinFactX="-7123" custLinFactNeighborX="-100000">
        <dgm:presLayoutVars>
          <dgm:chMax val="0"/>
          <dgm:chPref val="0"/>
          <dgm:bulletEnabled val="1"/>
        </dgm:presLayoutVars>
      </dgm:prSet>
      <dgm:spPr/>
    </dgm:pt>
    <dgm:pt modelId="{CB77D309-86DF-AF48-BB8D-425AE949802B}" type="pres">
      <dgm:prSet presAssocID="{7F2786B2-8632-6741-BE08-7B3BFB832307}" presName="parTxOnlySpace" presStyleCnt="0"/>
      <dgm:spPr/>
    </dgm:pt>
    <dgm:pt modelId="{14775CDC-7E1E-184C-9AAA-B443B0C8D3E4}" type="pres">
      <dgm:prSet presAssocID="{B4CEF096-F0BA-AC4B-A6D6-2257584B38F4}" presName="parTxOnly" presStyleLbl="node1" presStyleIdx="1" presStyleCnt="4" custScaleX="23963" custLinFactNeighborX="-55437">
        <dgm:presLayoutVars>
          <dgm:chMax val="0"/>
          <dgm:chPref val="0"/>
          <dgm:bulletEnabled val="1"/>
        </dgm:presLayoutVars>
      </dgm:prSet>
      <dgm:spPr/>
    </dgm:pt>
    <dgm:pt modelId="{701F0AAC-6B66-AB40-9BE9-22F20D2CB5E2}" type="pres">
      <dgm:prSet presAssocID="{F4B9F8AC-A623-9444-8AD4-4BE039C0DF55}" presName="parTxOnlySpace" presStyleCnt="0"/>
      <dgm:spPr/>
    </dgm:pt>
    <dgm:pt modelId="{7919D103-A743-BD49-BBD4-D75E34CC72A3}" type="pres">
      <dgm:prSet presAssocID="{65709565-E6F1-7C41-BA01-20B353DE051C}" presName="parTxOnly" presStyleLbl="node1" presStyleIdx="2" presStyleCnt="4" custScaleX="23963" custLinFactNeighborX="60355">
        <dgm:presLayoutVars>
          <dgm:chMax val="0"/>
          <dgm:chPref val="0"/>
          <dgm:bulletEnabled val="1"/>
        </dgm:presLayoutVars>
      </dgm:prSet>
      <dgm:spPr/>
    </dgm:pt>
    <dgm:pt modelId="{81B22B6D-2CC5-174E-9371-D3877B169A02}" type="pres">
      <dgm:prSet presAssocID="{F3902E8C-09F2-DF4C-AB92-FC462B7246A8}" presName="parTxOnlySpace" presStyleCnt="0"/>
      <dgm:spPr/>
    </dgm:pt>
    <dgm:pt modelId="{B4A12A7B-5181-7F47-9FE6-76021B0C6109}" type="pres">
      <dgm:prSet presAssocID="{E2127650-7780-6448-8344-567A9585E355}" presName="parTxOnly" presStyleLbl="node1" presStyleIdx="3" presStyleCnt="4" custScaleX="23963" custLinFactX="6924" custLinFactNeighborX="100000">
        <dgm:presLayoutVars>
          <dgm:chMax val="0"/>
          <dgm:chPref val="0"/>
          <dgm:bulletEnabled val="1"/>
        </dgm:presLayoutVars>
      </dgm:prSet>
      <dgm:spPr/>
    </dgm:pt>
  </dgm:ptLst>
  <dgm:cxnLst>
    <dgm:cxn modelId="{15C16D4A-301B-6D4D-B9BB-A0EEF21A776F}" type="presOf" srcId="{E2127650-7780-6448-8344-567A9585E355}" destId="{B4A12A7B-5181-7F47-9FE6-76021B0C6109}" srcOrd="0" destOrd="0" presId="urn:microsoft.com/office/officeart/2005/8/layout/chevron1"/>
    <dgm:cxn modelId="{6472E94F-E001-7A4D-B30A-CCE7F6154F67}" type="presOf" srcId="{E307BB99-C546-BE4B-9FEE-514AAA6C8C35}" destId="{610A003F-94F1-4848-8DAC-667AD09693B8}" srcOrd="0" destOrd="0" presId="urn:microsoft.com/office/officeart/2005/8/layout/chevron1"/>
    <dgm:cxn modelId="{017A6E80-1BE9-9440-97E7-528DCB156C6F}" srcId="{D6C3FAF4-E3DC-1740-9D47-EC8413BE7EDF}" destId="{E307BB99-C546-BE4B-9FEE-514AAA6C8C35}" srcOrd="0" destOrd="0" parTransId="{42A24172-BC3F-FD46-97C6-E8F5884FB0A9}" sibTransId="{7F2786B2-8632-6741-BE08-7B3BFB832307}"/>
    <dgm:cxn modelId="{67A51988-EBC7-FD44-B131-9CDFB7F3F89B}" type="presOf" srcId="{D6C3FAF4-E3DC-1740-9D47-EC8413BE7EDF}" destId="{93016AD2-A45D-064B-8381-02CFCD38CE59}" srcOrd="0" destOrd="0" presId="urn:microsoft.com/office/officeart/2005/8/layout/chevron1"/>
    <dgm:cxn modelId="{D2831D96-ECE1-8240-B5F2-5B9621E31C29}" srcId="{D6C3FAF4-E3DC-1740-9D47-EC8413BE7EDF}" destId="{B4CEF096-F0BA-AC4B-A6D6-2257584B38F4}" srcOrd="1" destOrd="0" parTransId="{64C9B505-9FAB-7F4C-80B4-73EA11A17DCA}" sibTransId="{F4B9F8AC-A623-9444-8AD4-4BE039C0DF55}"/>
    <dgm:cxn modelId="{88618C9B-287A-E24F-938D-732B9B6F8E06}" type="presOf" srcId="{B4CEF096-F0BA-AC4B-A6D6-2257584B38F4}" destId="{14775CDC-7E1E-184C-9AAA-B443B0C8D3E4}" srcOrd="0" destOrd="0" presId="urn:microsoft.com/office/officeart/2005/8/layout/chevron1"/>
    <dgm:cxn modelId="{D9229AAB-9984-E648-B445-64680953AA6A}" srcId="{D6C3FAF4-E3DC-1740-9D47-EC8413BE7EDF}" destId="{E2127650-7780-6448-8344-567A9585E355}" srcOrd="3" destOrd="0" parTransId="{DF9B1CBD-E424-0B4E-8D7A-4CF248149644}" sibTransId="{ADB16A2D-8739-8246-8A32-FC6A7BE83D54}"/>
    <dgm:cxn modelId="{F4F2F9CA-097D-ED4A-B8F8-15D5E64AE5F7}" type="presOf" srcId="{65709565-E6F1-7C41-BA01-20B353DE051C}" destId="{7919D103-A743-BD49-BBD4-D75E34CC72A3}" srcOrd="0" destOrd="0" presId="urn:microsoft.com/office/officeart/2005/8/layout/chevron1"/>
    <dgm:cxn modelId="{F78C55F4-CCB8-4A4D-90D1-C2D9739E0E4A}" srcId="{D6C3FAF4-E3DC-1740-9D47-EC8413BE7EDF}" destId="{65709565-E6F1-7C41-BA01-20B353DE051C}" srcOrd="2" destOrd="0" parTransId="{F2018B81-4B6F-2D4D-80E6-6F49D4D9A331}" sibTransId="{F3902E8C-09F2-DF4C-AB92-FC462B7246A8}"/>
    <dgm:cxn modelId="{1D33C6D5-BB54-1E43-830D-4529A35DC58C}" type="presParOf" srcId="{93016AD2-A45D-064B-8381-02CFCD38CE59}" destId="{610A003F-94F1-4848-8DAC-667AD09693B8}" srcOrd="0" destOrd="0" presId="urn:microsoft.com/office/officeart/2005/8/layout/chevron1"/>
    <dgm:cxn modelId="{A8A42930-1CFF-5C46-B8DD-C7647F9E9F2A}" type="presParOf" srcId="{93016AD2-A45D-064B-8381-02CFCD38CE59}" destId="{CB77D309-86DF-AF48-BB8D-425AE949802B}" srcOrd="1" destOrd="0" presId="urn:microsoft.com/office/officeart/2005/8/layout/chevron1"/>
    <dgm:cxn modelId="{EA469AB4-EEFA-F24E-8D86-D7C6C46B4543}" type="presParOf" srcId="{93016AD2-A45D-064B-8381-02CFCD38CE59}" destId="{14775CDC-7E1E-184C-9AAA-B443B0C8D3E4}" srcOrd="2" destOrd="0" presId="urn:microsoft.com/office/officeart/2005/8/layout/chevron1"/>
    <dgm:cxn modelId="{B5ED950D-72D8-3044-BCE1-61CA74082748}" type="presParOf" srcId="{93016AD2-A45D-064B-8381-02CFCD38CE59}" destId="{701F0AAC-6B66-AB40-9BE9-22F20D2CB5E2}" srcOrd="3" destOrd="0" presId="urn:microsoft.com/office/officeart/2005/8/layout/chevron1"/>
    <dgm:cxn modelId="{A19F7F73-553A-CA4D-8B6C-E9F5D0B4C28A}" type="presParOf" srcId="{93016AD2-A45D-064B-8381-02CFCD38CE59}" destId="{7919D103-A743-BD49-BBD4-D75E34CC72A3}" srcOrd="4" destOrd="0" presId="urn:microsoft.com/office/officeart/2005/8/layout/chevron1"/>
    <dgm:cxn modelId="{E919E6DE-8955-AD49-91E0-464BE8C3790E}" type="presParOf" srcId="{93016AD2-A45D-064B-8381-02CFCD38CE59}" destId="{81B22B6D-2CC5-174E-9371-D3877B169A02}" srcOrd="5" destOrd="0" presId="urn:microsoft.com/office/officeart/2005/8/layout/chevron1"/>
    <dgm:cxn modelId="{9F6E48B9-CD17-BA41-92DC-928985957755}" type="presParOf" srcId="{93016AD2-A45D-064B-8381-02CFCD38CE59}" destId="{B4A12A7B-5181-7F47-9FE6-76021B0C6109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9BCBFB-70C3-4942-A66B-913C65C5A8F1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673AE46A-1425-A74D-9137-1172380D6DCB}">
      <dgm:prSet phldrT="[Text]"/>
      <dgm:spPr/>
      <dgm:t>
        <a:bodyPr/>
        <a:lstStyle/>
        <a:p>
          <a:r>
            <a:rPr lang="en-US" dirty="0"/>
            <a:t>Find</a:t>
          </a:r>
        </a:p>
      </dgm:t>
    </dgm:pt>
    <dgm:pt modelId="{99F8C7F3-A665-F44D-91E8-6450138D5814}" type="parTrans" cxnId="{C1D55125-AFB5-3041-A6B5-E8D97354C56C}">
      <dgm:prSet/>
      <dgm:spPr/>
      <dgm:t>
        <a:bodyPr/>
        <a:lstStyle/>
        <a:p>
          <a:endParaRPr lang="en-US"/>
        </a:p>
      </dgm:t>
    </dgm:pt>
    <dgm:pt modelId="{653587BB-9EEA-4741-AFC0-821111588BF4}" type="sibTrans" cxnId="{C1D55125-AFB5-3041-A6B5-E8D97354C56C}">
      <dgm:prSet/>
      <dgm:spPr/>
      <dgm:t>
        <a:bodyPr/>
        <a:lstStyle/>
        <a:p>
          <a:endParaRPr lang="en-US"/>
        </a:p>
      </dgm:t>
    </dgm:pt>
    <dgm:pt modelId="{0E9C4D71-8873-BD4C-8CC1-3812ED3B1C31}">
      <dgm:prSet phldrT="[Text]"/>
      <dgm:spPr/>
      <dgm:t>
        <a:bodyPr/>
        <a:lstStyle/>
        <a:p>
          <a:r>
            <a:rPr lang="en-US" dirty="0"/>
            <a:t>Calculate</a:t>
          </a:r>
        </a:p>
      </dgm:t>
    </dgm:pt>
    <dgm:pt modelId="{41ED4858-57D7-3E43-A279-EA77A13BED5D}" type="parTrans" cxnId="{B5FB976D-A3A6-0C49-982F-214F69D914DE}">
      <dgm:prSet/>
      <dgm:spPr/>
      <dgm:t>
        <a:bodyPr/>
        <a:lstStyle/>
        <a:p>
          <a:endParaRPr lang="en-US"/>
        </a:p>
      </dgm:t>
    </dgm:pt>
    <dgm:pt modelId="{53D82B48-54FD-244D-BAE7-F76923872989}" type="sibTrans" cxnId="{B5FB976D-A3A6-0C49-982F-214F69D914DE}">
      <dgm:prSet/>
      <dgm:spPr/>
      <dgm:t>
        <a:bodyPr/>
        <a:lstStyle/>
        <a:p>
          <a:endParaRPr lang="en-US"/>
        </a:p>
      </dgm:t>
    </dgm:pt>
    <dgm:pt modelId="{6373582E-0034-3C49-95A6-1C2D410FEC4C}">
      <dgm:prSet phldrT="[Text]"/>
      <dgm:spPr/>
      <dgm:t>
        <a:bodyPr/>
        <a:lstStyle/>
        <a:p>
          <a:r>
            <a:rPr lang="en-US" dirty="0"/>
            <a:t>Interpret</a:t>
          </a:r>
        </a:p>
      </dgm:t>
    </dgm:pt>
    <dgm:pt modelId="{11EBD6DF-E1AC-F941-835D-8844FD180738}" type="parTrans" cxnId="{06058D7C-D0F0-1441-82B2-E15B02ABD450}">
      <dgm:prSet/>
      <dgm:spPr/>
      <dgm:t>
        <a:bodyPr/>
        <a:lstStyle/>
        <a:p>
          <a:endParaRPr lang="en-US"/>
        </a:p>
      </dgm:t>
    </dgm:pt>
    <dgm:pt modelId="{6E1CD27F-A165-684C-8867-4CE6B56CF0ED}" type="sibTrans" cxnId="{06058D7C-D0F0-1441-82B2-E15B02ABD450}">
      <dgm:prSet/>
      <dgm:spPr/>
      <dgm:t>
        <a:bodyPr/>
        <a:lstStyle/>
        <a:p>
          <a:endParaRPr lang="en-US"/>
        </a:p>
      </dgm:t>
    </dgm:pt>
    <dgm:pt modelId="{AFAD7E50-307F-B742-BF96-937AB6BDD2D1}" type="pres">
      <dgm:prSet presAssocID="{CE9BCBFB-70C3-4942-A66B-913C65C5A8F1}" presName="linearFlow" presStyleCnt="0">
        <dgm:presLayoutVars>
          <dgm:resizeHandles val="exact"/>
        </dgm:presLayoutVars>
      </dgm:prSet>
      <dgm:spPr/>
    </dgm:pt>
    <dgm:pt modelId="{00AEFA1D-03A8-1048-9738-1452A9818356}" type="pres">
      <dgm:prSet presAssocID="{673AE46A-1425-A74D-9137-1172380D6DCB}" presName="node" presStyleLbl="node1" presStyleIdx="0" presStyleCnt="3">
        <dgm:presLayoutVars>
          <dgm:bulletEnabled val="1"/>
        </dgm:presLayoutVars>
      </dgm:prSet>
      <dgm:spPr/>
    </dgm:pt>
    <dgm:pt modelId="{86612E5F-C744-1643-8896-910F2132FB25}" type="pres">
      <dgm:prSet presAssocID="{653587BB-9EEA-4741-AFC0-821111588BF4}" presName="sibTrans" presStyleLbl="sibTrans2D1" presStyleIdx="0" presStyleCnt="2"/>
      <dgm:spPr/>
    </dgm:pt>
    <dgm:pt modelId="{2A7D3CA3-9E88-0445-A6AA-93DFBDD152AE}" type="pres">
      <dgm:prSet presAssocID="{653587BB-9EEA-4741-AFC0-821111588BF4}" presName="connectorText" presStyleLbl="sibTrans2D1" presStyleIdx="0" presStyleCnt="2"/>
      <dgm:spPr/>
    </dgm:pt>
    <dgm:pt modelId="{4EF01E10-D8E7-C046-BD8B-E32B593BC0D8}" type="pres">
      <dgm:prSet presAssocID="{0E9C4D71-8873-BD4C-8CC1-3812ED3B1C31}" presName="node" presStyleLbl="node1" presStyleIdx="1" presStyleCnt="3">
        <dgm:presLayoutVars>
          <dgm:bulletEnabled val="1"/>
        </dgm:presLayoutVars>
      </dgm:prSet>
      <dgm:spPr/>
    </dgm:pt>
    <dgm:pt modelId="{EAC5C3F5-C5AC-F641-8ACB-D92861C2D5FE}" type="pres">
      <dgm:prSet presAssocID="{53D82B48-54FD-244D-BAE7-F76923872989}" presName="sibTrans" presStyleLbl="sibTrans2D1" presStyleIdx="1" presStyleCnt="2"/>
      <dgm:spPr/>
    </dgm:pt>
    <dgm:pt modelId="{D154789D-8006-0F41-B742-BD5F2924C7C2}" type="pres">
      <dgm:prSet presAssocID="{53D82B48-54FD-244D-BAE7-F76923872989}" presName="connectorText" presStyleLbl="sibTrans2D1" presStyleIdx="1" presStyleCnt="2"/>
      <dgm:spPr/>
    </dgm:pt>
    <dgm:pt modelId="{83F05B8B-7112-1C46-8642-430496386303}" type="pres">
      <dgm:prSet presAssocID="{6373582E-0034-3C49-95A6-1C2D410FEC4C}" presName="node" presStyleLbl="node1" presStyleIdx="2" presStyleCnt="3">
        <dgm:presLayoutVars>
          <dgm:bulletEnabled val="1"/>
        </dgm:presLayoutVars>
      </dgm:prSet>
      <dgm:spPr/>
    </dgm:pt>
  </dgm:ptLst>
  <dgm:cxnLst>
    <dgm:cxn modelId="{404BCE00-9A30-F443-8609-A45DCED8B77E}" type="presOf" srcId="{653587BB-9EEA-4741-AFC0-821111588BF4}" destId="{86612E5F-C744-1643-8896-910F2132FB25}" srcOrd="0" destOrd="0" presId="urn:microsoft.com/office/officeart/2005/8/layout/process2"/>
    <dgm:cxn modelId="{0D0ECA0E-EC46-144B-9F5E-F0BB93118636}" type="presOf" srcId="{653587BB-9EEA-4741-AFC0-821111588BF4}" destId="{2A7D3CA3-9E88-0445-A6AA-93DFBDD152AE}" srcOrd="1" destOrd="0" presId="urn:microsoft.com/office/officeart/2005/8/layout/process2"/>
    <dgm:cxn modelId="{C1D55125-AFB5-3041-A6B5-E8D97354C56C}" srcId="{CE9BCBFB-70C3-4942-A66B-913C65C5A8F1}" destId="{673AE46A-1425-A74D-9137-1172380D6DCB}" srcOrd="0" destOrd="0" parTransId="{99F8C7F3-A665-F44D-91E8-6450138D5814}" sibTransId="{653587BB-9EEA-4741-AFC0-821111588BF4}"/>
    <dgm:cxn modelId="{99BF2057-F17A-5E4E-9A25-E9E6A1AD7710}" type="presOf" srcId="{673AE46A-1425-A74D-9137-1172380D6DCB}" destId="{00AEFA1D-03A8-1048-9738-1452A9818356}" srcOrd="0" destOrd="0" presId="urn:microsoft.com/office/officeart/2005/8/layout/process2"/>
    <dgm:cxn modelId="{B5FB976D-A3A6-0C49-982F-214F69D914DE}" srcId="{CE9BCBFB-70C3-4942-A66B-913C65C5A8F1}" destId="{0E9C4D71-8873-BD4C-8CC1-3812ED3B1C31}" srcOrd="1" destOrd="0" parTransId="{41ED4858-57D7-3E43-A279-EA77A13BED5D}" sibTransId="{53D82B48-54FD-244D-BAE7-F76923872989}"/>
    <dgm:cxn modelId="{06058D7C-D0F0-1441-82B2-E15B02ABD450}" srcId="{CE9BCBFB-70C3-4942-A66B-913C65C5A8F1}" destId="{6373582E-0034-3C49-95A6-1C2D410FEC4C}" srcOrd="2" destOrd="0" parTransId="{11EBD6DF-E1AC-F941-835D-8844FD180738}" sibTransId="{6E1CD27F-A165-684C-8867-4CE6B56CF0ED}"/>
    <dgm:cxn modelId="{2C4E047D-FD57-1146-B6BE-7C961C04DD24}" type="presOf" srcId="{6373582E-0034-3C49-95A6-1C2D410FEC4C}" destId="{83F05B8B-7112-1C46-8642-430496386303}" srcOrd="0" destOrd="0" presId="urn:microsoft.com/office/officeart/2005/8/layout/process2"/>
    <dgm:cxn modelId="{77CCB687-827C-F34B-B45B-87A8C97089B0}" type="presOf" srcId="{53D82B48-54FD-244D-BAE7-F76923872989}" destId="{D154789D-8006-0F41-B742-BD5F2924C7C2}" srcOrd="1" destOrd="0" presId="urn:microsoft.com/office/officeart/2005/8/layout/process2"/>
    <dgm:cxn modelId="{20B08090-A9E5-8A46-99AA-8074458A0BE8}" type="presOf" srcId="{0E9C4D71-8873-BD4C-8CC1-3812ED3B1C31}" destId="{4EF01E10-D8E7-C046-BD8B-E32B593BC0D8}" srcOrd="0" destOrd="0" presId="urn:microsoft.com/office/officeart/2005/8/layout/process2"/>
    <dgm:cxn modelId="{DF4134C5-DA07-314F-8581-0C82B072BB57}" type="presOf" srcId="{53D82B48-54FD-244D-BAE7-F76923872989}" destId="{EAC5C3F5-C5AC-F641-8ACB-D92861C2D5FE}" srcOrd="0" destOrd="0" presId="urn:microsoft.com/office/officeart/2005/8/layout/process2"/>
    <dgm:cxn modelId="{FD27EBDF-32BC-734B-A5B7-EFCB4B7D6836}" type="presOf" srcId="{CE9BCBFB-70C3-4942-A66B-913C65C5A8F1}" destId="{AFAD7E50-307F-B742-BF96-937AB6BDD2D1}" srcOrd="0" destOrd="0" presId="urn:microsoft.com/office/officeart/2005/8/layout/process2"/>
    <dgm:cxn modelId="{20CB8E0B-9B47-F447-AA5E-6BF3F739CCAF}" type="presParOf" srcId="{AFAD7E50-307F-B742-BF96-937AB6BDD2D1}" destId="{00AEFA1D-03A8-1048-9738-1452A9818356}" srcOrd="0" destOrd="0" presId="urn:microsoft.com/office/officeart/2005/8/layout/process2"/>
    <dgm:cxn modelId="{382C3339-FF61-3A42-AB66-61289D2BC1CB}" type="presParOf" srcId="{AFAD7E50-307F-B742-BF96-937AB6BDD2D1}" destId="{86612E5F-C744-1643-8896-910F2132FB25}" srcOrd="1" destOrd="0" presId="urn:microsoft.com/office/officeart/2005/8/layout/process2"/>
    <dgm:cxn modelId="{8D861C64-71A7-BB41-BB07-6EB1EE638014}" type="presParOf" srcId="{86612E5F-C744-1643-8896-910F2132FB25}" destId="{2A7D3CA3-9E88-0445-A6AA-93DFBDD152AE}" srcOrd="0" destOrd="0" presId="urn:microsoft.com/office/officeart/2005/8/layout/process2"/>
    <dgm:cxn modelId="{4BB45021-E432-C045-9B77-C4D345C91CCE}" type="presParOf" srcId="{AFAD7E50-307F-B742-BF96-937AB6BDD2D1}" destId="{4EF01E10-D8E7-C046-BD8B-E32B593BC0D8}" srcOrd="2" destOrd="0" presId="urn:microsoft.com/office/officeart/2005/8/layout/process2"/>
    <dgm:cxn modelId="{FD1F5F88-936A-7348-98FA-C3A82D6B7A68}" type="presParOf" srcId="{AFAD7E50-307F-B742-BF96-937AB6BDD2D1}" destId="{EAC5C3F5-C5AC-F641-8ACB-D92861C2D5FE}" srcOrd="3" destOrd="0" presId="urn:microsoft.com/office/officeart/2005/8/layout/process2"/>
    <dgm:cxn modelId="{9067BE06-B6D6-274F-86F5-0A5B0C6499A5}" type="presParOf" srcId="{EAC5C3F5-C5AC-F641-8ACB-D92861C2D5FE}" destId="{D154789D-8006-0F41-B742-BD5F2924C7C2}" srcOrd="0" destOrd="0" presId="urn:microsoft.com/office/officeart/2005/8/layout/process2"/>
    <dgm:cxn modelId="{95E1996A-D8EC-0849-8A6C-3DBEF868AF8B}" type="presParOf" srcId="{AFAD7E50-307F-B742-BF96-937AB6BDD2D1}" destId="{83F05B8B-7112-1C46-8642-43049638630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9BCBFB-70C3-4942-A66B-913C65C5A8F1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673AE46A-1425-A74D-9137-1172380D6DCB}">
      <dgm:prSet phldrT="[Text]"/>
      <dgm:spPr/>
      <dgm:t>
        <a:bodyPr/>
        <a:lstStyle/>
        <a:p>
          <a:r>
            <a:rPr lang="en-US" dirty="0"/>
            <a:t>Find</a:t>
          </a:r>
        </a:p>
      </dgm:t>
    </dgm:pt>
    <dgm:pt modelId="{99F8C7F3-A665-F44D-91E8-6450138D5814}" type="parTrans" cxnId="{C1D55125-AFB5-3041-A6B5-E8D97354C56C}">
      <dgm:prSet/>
      <dgm:spPr/>
      <dgm:t>
        <a:bodyPr/>
        <a:lstStyle/>
        <a:p>
          <a:endParaRPr lang="en-US"/>
        </a:p>
      </dgm:t>
    </dgm:pt>
    <dgm:pt modelId="{653587BB-9EEA-4741-AFC0-821111588BF4}" type="sibTrans" cxnId="{C1D55125-AFB5-3041-A6B5-E8D97354C56C}">
      <dgm:prSet/>
      <dgm:spPr/>
      <dgm:t>
        <a:bodyPr/>
        <a:lstStyle/>
        <a:p>
          <a:endParaRPr lang="en-US"/>
        </a:p>
      </dgm:t>
    </dgm:pt>
    <dgm:pt modelId="{0E9C4D71-8873-BD4C-8CC1-3812ED3B1C31}">
      <dgm:prSet phldrT="[Text]"/>
      <dgm:spPr/>
      <dgm:t>
        <a:bodyPr/>
        <a:lstStyle/>
        <a:p>
          <a:r>
            <a:rPr lang="en-US" dirty="0"/>
            <a:t>Calculate</a:t>
          </a:r>
        </a:p>
      </dgm:t>
    </dgm:pt>
    <dgm:pt modelId="{41ED4858-57D7-3E43-A279-EA77A13BED5D}" type="parTrans" cxnId="{B5FB976D-A3A6-0C49-982F-214F69D914DE}">
      <dgm:prSet/>
      <dgm:spPr/>
      <dgm:t>
        <a:bodyPr/>
        <a:lstStyle/>
        <a:p>
          <a:endParaRPr lang="en-US"/>
        </a:p>
      </dgm:t>
    </dgm:pt>
    <dgm:pt modelId="{53D82B48-54FD-244D-BAE7-F76923872989}" type="sibTrans" cxnId="{B5FB976D-A3A6-0C49-982F-214F69D914DE}">
      <dgm:prSet/>
      <dgm:spPr/>
      <dgm:t>
        <a:bodyPr/>
        <a:lstStyle/>
        <a:p>
          <a:endParaRPr lang="en-US"/>
        </a:p>
      </dgm:t>
    </dgm:pt>
    <dgm:pt modelId="{6373582E-0034-3C49-95A6-1C2D410FEC4C}">
      <dgm:prSet phldrT="[Text]"/>
      <dgm:spPr/>
      <dgm:t>
        <a:bodyPr/>
        <a:lstStyle/>
        <a:p>
          <a:r>
            <a:rPr lang="en-US" dirty="0"/>
            <a:t>Interpret</a:t>
          </a:r>
        </a:p>
      </dgm:t>
    </dgm:pt>
    <dgm:pt modelId="{11EBD6DF-E1AC-F941-835D-8844FD180738}" type="parTrans" cxnId="{06058D7C-D0F0-1441-82B2-E15B02ABD450}">
      <dgm:prSet/>
      <dgm:spPr/>
      <dgm:t>
        <a:bodyPr/>
        <a:lstStyle/>
        <a:p>
          <a:endParaRPr lang="en-US"/>
        </a:p>
      </dgm:t>
    </dgm:pt>
    <dgm:pt modelId="{6E1CD27F-A165-684C-8867-4CE6B56CF0ED}" type="sibTrans" cxnId="{06058D7C-D0F0-1441-82B2-E15B02ABD450}">
      <dgm:prSet/>
      <dgm:spPr/>
      <dgm:t>
        <a:bodyPr/>
        <a:lstStyle/>
        <a:p>
          <a:endParaRPr lang="en-US"/>
        </a:p>
      </dgm:t>
    </dgm:pt>
    <dgm:pt modelId="{AFAD7E50-307F-B742-BF96-937AB6BDD2D1}" type="pres">
      <dgm:prSet presAssocID="{CE9BCBFB-70C3-4942-A66B-913C65C5A8F1}" presName="linearFlow" presStyleCnt="0">
        <dgm:presLayoutVars>
          <dgm:resizeHandles val="exact"/>
        </dgm:presLayoutVars>
      </dgm:prSet>
      <dgm:spPr/>
    </dgm:pt>
    <dgm:pt modelId="{00AEFA1D-03A8-1048-9738-1452A9818356}" type="pres">
      <dgm:prSet presAssocID="{673AE46A-1425-A74D-9137-1172380D6DCB}" presName="node" presStyleLbl="node1" presStyleIdx="0" presStyleCnt="3">
        <dgm:presLayoutVars>
          <dgm:bulletEnabled val="1"/>
        </dgm:presLayoutVars>
      </dgm:prSet>
      <dgm:spPr/>
    </dgm:pt>
    <dgm:pt modelId="{86612E5F-C744-1643-8896-910F2132FB25}" type="pres">
      <dgm:prSet presAssocID="{653587BB-9EEA-4741-AFC0-821111588BF4}" presName="sibTrans" presStyleLbl="sibTrans2D1" presStyleIdx="0" presStyleCnt="2"/>
      <dgm:spPr/>
    </dgm:pt>
    <dgm:pt modelId="{2A7D3CA3-9E88-0445-A6AA-93DFBDD152AE}" type="pres">
      <dgm:prSet presAssocID="{653587BB-9EEA-4741-AFC0-821111588BF4}" presName="connectorText" presStyleLbl="sibTrans2D1" presStyleIdx="0" presStyleCnt="2"/>
      <dgm:spPr/>
    </dgm:pt>
    <dgm:pt modelId="{4EF01E10-D8E7-C046-BD8B-E32B593BC0D8}" type="pres">
      <dgm:prSet presAssocID="{0E9C4D71-8873-BD4C-8CC1-3812ED3B1C31}" presName="node" presStyleLbl="node1" presStyleIdx="1" presStyleCnt="3">
        <dgm:presLayoutVars>
          <dgm:bulletEnabled val="1"/>
        </dgm:presLayoutVars>
      </dgm:prSet>
      <dgm:spPr/>
    </dgm:pt>
    <dgm:pt modelId="{EAC5C3F5-C5AC-F641-8ACB-D92861C2D5FE}" type="pres">
      <dgm:prSet presAssocID="{53D82B48-54FD-244D-BAE7-F76923872989}" presName="sibTrans" presStyleLbl="sibTrans2D1" presStyleIdx="1" presStyleCnt="2"/>
      <dgm:spPr/>
    </dgm:pt>
    <dgm:pt modelId="{D154789D-8006-0F41-B742-BD5F2924C7C2}" type="pres">
      <dgm:prSet presAssocID="{53D82B48-54FD-244D-BAE7-F76923872989}" presName="connectorText" presStyleLbl="sibTrans2D1" presStyleIdx="1" presStyleCnt="2"/>
      <dgm:spPr/>
    </dgm:pt>
    <dgm:pt modelId="{83F05B8B-7112-1C46-8642-430496386303}" type="pres">
      <dgm:prSet presAssocID="{6373582E-0034-3C49-95A6-1C2D410FEC4C}" presName="node" presStyleLbl="node1" presStyleIdx="2" presStyleCnt="3">
        <dgm:presLayoutVars>
          <dgm:bulletEnabled val="1"/>
        </dgm:presLayoutVars>
      </dgm:prSet>
      <dgm:spPr/>
    </dgm:pt>
  </dgm:ptLst>
  <dgm:cxnLst>
    <dgm:cxn modelId="{404BCE00-9A30-F443-8609-A45DCED8B77E}" type="presOf" srcId="{653587BB-9EEA-4741-AFC0-821111588BF4}" destId="{86612E5F-C744-1643-8896-910F2132FB25}" srcOrd="0" destOrd="0" presId="urn:microsoft.com/office/officeart/2005/8/layout/process2"/>
    <dgm:cxn modelId="{0D0ECA0E-EC46-144B-9F5E-F0BB93118636}" type="presOf" srcId="{653587BB-9EEA-4741-AFC0-821111588BF4}" destId="{2A7D3CA3-9E88-0445-A6AA-93DFBDD152AE}" srcOrd="1" destOrd="0" presId="urn:microsoft.com/office/officeart/2005/8/layout/process2"/>
    <dgm:cxn modelId="{C1D55125-AFB5-3041-A6B5-E8D97354C56C}" srcId="{CE9BCBFB-70C3-4942-A66B-913C65C5A8F1}" destId="{673AE46A-1425-A74D-9137-1172380D6DCB}" srcOrd="0" destOrd="0" parTransId="{99F8C7F3-A665-F44D-91E8-6450138D5814}" sibTransId="{653587BB-9EEA-4741-AFC0-821111588BF4}"/>
    <dgm:cxn modelId="{99BF2057-F17A-5E4E-9A25-E9E6A1AD7710}" type="presOf" srcId="{673AE46A-1425-A74D-9137-1172380D6DCB}" destId="{00AEFA1D-03A8-1048-9738-1452A9818356}" srcOrd="0" destOrd="0" presId="urn:microsoft.com/office/officeart/2005/8/layout/process2"/>
    <dgm:cxn modelId="{B5FB976D-A3A6-0C49-982F-214F69D914DE}" srcId="{CE9BCBFB-70C3-4942-A66B-913C65C5A8F1}" destId="{0E9C4D71-8873-BD4C-8CC1-3812ED3B1C31}" srcOrd="1" destOrd="0" parTransId="{41ED4858-57D7-3E43-A279-EA77A13BED5D}" sibTransId="{53D82B48-54FD-244D-BAE7-F76923872989}"/>
    <dgm:cxn modelId="{06058D7C-D0F0-1441-82B2-E15B02ABD450}" srcId="{CE9BCBFB-70C3-4942-A66B-913C65C5A8F1}" destId="{6373582E-0034-3C49-95A6-1C2D410FEC4C}" srcOrd="2" destOrd="0" parTransId="{11EBD6DF-E1AC-F941-835D-8844FD180738}" sibTransId="{6E1CD27F-A165-684C-8867-4CE6B56CF0ED}"/>
    <dgm:cxn modelId="{2C4E047D-FD57-1146-B6BE-7C961C04DD24}" type="presOf" srcId="{6373582E-0034-3C49-95A6-1C2D410FEC4C}" destId="{83F05B8B-7112-1C46-8642-430496386303}" srcOrd="0" destOrd="0" presId="urn:microsoft.com/office/officeart/2005/8/layout/process2"/>
    <dgm:cxn modelId="{77CCB687-827C-F34B-B45B-87A8C97089B0}" type="presOf" srcId="{53D82B48-54FD-244D-BAE7-F76923872989}" destId="{D154789D-8006-0F41-B742-BD5F2924C7C2}" srcOrd="1" destOrd="0" presId="urn:microsoft.com/office/officeart/2005/8/layout/process2"/>
    <dgm:cxn modelId="{20B08090-A9E5-8A46-99AA-8074458A0BE8}" type="presOf" srcId="{0E9C4D71-8873-BD4C-8CC1-3812ED3B1C31}" destId="{4EF01E10-D8E7-C046-BD8B-E32B593BC0D8}" srcOrd="0" destOrd="0" presId="urn:microsoft.com/office/officeart/2005/8/layout/process2"/>
    <dgm:cxn modelId="{DF4134C5-DA07-314F-8581-0C82B072BB57}" type="presOf" srcId="{53D82B48-54FD-244D-BAE7-F76923872989}" destId="{EAC5C3F5-C5AC-F641-8ACB-D92861C2D5FE}" srcOrd="0" destOrd="0" presId="urn:microsoft.com/office/officeart/2005/8/layout/process2"/>
    <dgm:cxn modelId="{FD27EBDF-32BC-734B-A5B7-EFCB4B7D6836}" type="presOf" srcId="{CE9BCBFB-70C3-4942-A66B-913C65C5A8F1}" destId="{AFAD7E50-307F-B742-BF96-937AB6BDD2D1}" srcOrd="0" destOrd="0" presId="urn:microsoft.com/office/officeart/2005/8/layout/process2"/>
    <dgm:cxn modelId="{20CB8E0B-9B47-F447-AA5E-6BF3F739CCAF}" type="presParOf" srcId="{AFAD7E50-307F-B742-BF96-937AB6BDD2D1}" destId="{00AEFA1D-03A8-1048-9738-1452A9818356}" srcOrd="0" destOrd="0" presId="urn:microsoft.com/office/officeart/2005/8/layout/process2"/>
    <dgm:cxn modelId="{382C3339-FF61-3A42-AB66-61289D2BC1CB}" type="presParOf" srcId="{AFAD7E50-307F-B742-BF96-937AB6BDD2D1}" destId="{86612E5F-C744-1643-8896-910F2132FB25}" srcOrd="1" destOrd="0" presId="urn:microsoft.com/office/officeart/2005/8/layout/process2"/>
    <dgm:cxn modelId="{8D861C64-71A7-BB41-BB07-6EB1EE638014}" type="presParOf" srcId="{86612E5F-C744-1643-8896-910F2132FB25}" destId="{2A7D3CA3-9E88-0445-A6AA-93DFBDD152AE}" srcOrd="0" destOrd="0" presId="urn:microsoft.com/office/officeart/2005/8/layout/process2"/>
    <dgm:cxn modelId="{4BB45021-E432-C045-9B77-C4D345C91CCE}" type="presParOf" srcId="{AFAD7E50-307F-B742-BF96-937AB6BDD2D1}" destId="{4EF01E10-D8E7-C046-BD8B-E32B593BC0D8}" srcOrd="2" destOrd="0" presId="urn:microsoft.com/office/officeart/2005/8/layout/process2"/>
    <dgm:cxn modelId="{FD1F5F88-936A-7348-98FA-C3A82D6B7A68}" type="presParOf" srcId="{AFAD7E50-307F-B742-BF96-937AB6BDD2D1}" destId="{EAC5C3F5-C5AC-F641-8ACB-D92861C2D5FE}" srcOrd="3" destOrd="0" presId="urn:microsoft.com/office/officeart/2005/8/layout/process2"/>
    <dgm:cxn modelId="{9067BE06-B6D6-274F-86F5-0A5B0C6499A5}" type="presParOf" srcId="{EAC5C3F5-C5AC-F641-8ACB-D92861C2D5FE}" destId="{D154789D-8006-0F41-B742-BD5F2924C7C2}" srcOrd="0" destOrd="0" presId="urn:microsoft.com/office/officeart/2005/8/layout/process2"/>
    <dgm:cxn modelId="{95E1996A-D8EC-0849-8A6C-3DBEF868AF8B}" type="presParOf" srcId="{AFAD7E50-307F-B742-BF96-937AB6BDD2D1}" destId="{83F05B8B-7112-1C46-8642-43049638630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A003F-94F1-4848-8DAC-667AD09693B8}">
      <dsp:nvSpPr>
        <dsp:cNvPr id="0" name=""/>
        <dsp:cNvSpPr/>
      </dsp:nvSpPr>
      <dsp:spPr>
        <a:xfrm>
          <a:off x="0" y="0"/>
          <a:ext cx="2645086" cy="2504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b="1" kern="1200" dirty="0"/>
            <a:t>Convert</a:t>
          </a:r>
          <a:endParaRPr lang="en-US" sz="1500" b="1" kern="1200" dirty="0"/>
        </a:p>
      </dsp:txBody>
      <dsp:txXfrm>
        <a:off x="125202" y="0"/>
        <a:ext cx="2394682" cy="250404"/>
      </dsp:txXfrm>
    </dsp:sp>
    <dsp:sp modelId="{14775CDC-7E1E-184C-9AAA-B443B0C8D3E4}">
      <dsp:nvSpPr>
        <dsp:cNvPr id="0" name=""/>
        <dsp:cNvSpPr/>
      </dsp:nvSpPr>
      <dsp:spPr>
        <a:xfrm>
          <a:off x="2819398" y="0"/>
          <a:ext cx="2645086" cy="2504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b="1" kern="1200" dirty="0"/>
            <a:t>Draw</a:t>
          </a:r>
          <a:endParaRPr lang="en-US" sz="1500" b="1" kern="1200" dirty="0"/>
        </a:p>
      </dsp:txBody>
      <dsp:txXfrm>
        <a:off x="2944600" y="0"/>
        <a:ext cx="2394682" cy="250404"/>
      </dsp:txXfrm>
    </dsp:sp>
    <dsp:sp modelId="{7919D103-A743-BD49-BBD4-D75E34CC72A3}">
      <dsp:nvSpPr>
        <dsp:cNvPr id="0" name=""/>
        <dsp:cNvSpPr/>
      </dsp:nvSpPr>
      <dsp:spPr>
        <a:xfrm>
          <a:off x="5638800" y="0"/>
          <a:ext cx="2645086" cy="2504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Find</a:t>
          </a:r>
        </a:p>
      </dsp:txBody>
      <dsp:txXfrm>
        <a:off x="5764002" y="0"/>
        <a:ext cx="2394682" cy="250404"/>
      </dsp:txXfrm>
    </dsp:sp>
    <dsp:sp modelId="{B4A12A7B-5181-7F47-9FE6-76021B0C6109}">
      <dsp:nvSpPr>
        <dsp:cNvPr id="0" name=""/>
        <dsp:cNvSpPr/>
      </dsp:nvSpPr>
      <dsp:spPr>
        <a:xfrm>
          <a:off x="8381961" y="0"/>
          <a:ext cx="2645086" cy="2504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b="1" kern="1200" dirty="0"/>
            <a:t>Calculate</a:t>
          </a:r>
          <a:endParaRPr lang="en-US" sz="1500" b="1" kern="1200" dirty="0"/>
        </a:p>
      </dsp:txBody>
      <dsp:txXfrm>
        <a:off x="8507163" y="0"/>
        <a:ext cx="2394682" cy="2504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EFA1D-03A8-1048-9738-1452A9818356}">
      <dsp:nvSpPr>
        <dsp:cNvPr id="0" name=""/>
        <dsp:cNvSpPr/>
      </dsp:nvSpPr>
      <dsp:spPr>
        <a:xfrm>
          <a:off x="395757" y="0"/>
          <a:ext cx="1291284" cy="717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Find</a:t>
          </a:r>
        </a:p>
      </dsp:txBody>
      <dsp:txXfrm>
        <a:off x="416768" y="21011"/>
        <a:ext cx="1249262" cy="675358"/>
      </dsp:txXfrm>
    </dsp:sp>
    <dsp:sp modelId="{86612E5F-C744-1643-8896-910F2132FB25}">
      <dsp:nvSpPr>
        <dsp:cNvPr id="0" name=""/>
        <dsp:cNvSpPr/>
      </dsp:nvSpPr>
      <dsp:spPr>
        <a:xfrm rot="5400000">
          <a:off x="906891" y="735314"/>
          <a:ext cx="269017" cy="3228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944554" y="762216"/>
        <a:ext cx="193693" cy="188312"/>
      </dsp:txXfrm>
    </dsp:sp>
    <dsp:sp modelId="{4EF01E10-D8E7-C046-BD8B-E32B593BC0D8}">
      <dsp:nvSpPr>
        <dsp:cNvPr id="0" name=""/>
        <dsp:cNvSpPr/>
      </dsp:nvSpPr>
      <dsp:spPr>
        <a:xfrm>
          <a:off x="395757" y="1076070"/>
          <a:ext cx="1291284" cy="717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</a:t>
          </a:r>
        </a:p>
      </dsp:txBody>
      <dsp:txXfrm>
        <a:off x="416768" y="1097081"/>
        <a:ext cx="1249262" cy="675358"/>
      </dsp:txXfrm>
    </dsp:sp>
    <dsp:sp modelId="{EAC5C3F5-C5AC-F641-8ACB-D92861C2D5FE}">
      <dsp:nvSpPr>
        <dsp:cNvPr id="0" name=""/>
        <dsp:cNvSpPr/>
      </dsp:nvSpPr>
      <dsp:spPr>
        <a:xfrm rot="5400000">
          <a:off x="906891" y="1811385"/>
          <a:ext cx="269017" cy="3228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944554" y="1838287"/>
        <a:ext cx="193693" cy="188312"/>
      </dsp:txXfrm>
    </dsp:sp>
    <dsp:sp modelId="{83F05B8B-7112-1C46-8642-430496386303}">
      <dsp:nvSpPr>
        <dsp:cNvPr id="0" name=""/>
        <dsp:cNvSpPr/>
      </dsp:nvSpPr>
      <dsp:spPr>
        <a:xfrm>
          <a:off x="395757" y="2152140"/>
          <a:ext cx="1291284" cy="717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Interpret</a:t>
          </a:r>
        </a:p>
      </dsp:txBody>
      <dsp:txXfrm>
        <a:off x="416768" y="2173151"/>
        <a:ext cx="1249262" cy="6753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EFA1D-03A8-1048-9738-1452A9818356}">
      <dsp:nvSpPr>
        <dsp:cNvPr id="0" name=""/>
        <dsp:cNvSpPr/>
      </dsp:nvSpPr>
      <dsp:spPr>
        <a:xfrm>
          <a:off x="395757" y="0"/>
          <a:ext cx="1291284" cy="717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Find</a:t>
          </a:r>
        </a:p>
      </dsp:txBody>
      <dsp:txXfrm>
        <a:off x="416768" y="21011"/>
        <a:ext cx="1249262" cy="675358"/>
      </dsp:txXfrm>
    </dsp:sp>
    <dsp:sp modelId="{86612E5F-C744-1643-8896-910F2132FB25}">
      <dsp:nvSpPr>
        <dsp:cNvPr id="0" name=""/>
        <dsp:cNvSpPr/>
      </dsp:nvSpPr>
      <dsp:spPr>
        <a:xfrm rot="5400000">
          <a:off x="906891" y="735314"/>
          <a:ext cx="269017" cy="3228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944554" y="762216"/>
        <a:ext cx="193693" cy="188312"/>
      </dsp:txXfrm>
    </dsp:sp>
    <dsp:sp modelId="{4EF01E10-D8E7-C046-BD8B-E32B593BC0D8}">
      <dsp:nvSpPr>
        <dsp:cNvPr id="0" name=""/>
        <dsp:cNvSpPr/>
      </dsp:nvSpPr>
      <dsp:spPr>
        <a:xfrm>
          <a:off x="395757" y="1076070"/>
          <a:ext cx="1291284" cy="717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</a:t>
          </a:r>
        </a:p>
      </dsp:txBody>
      <dsp:txXfrm>
        <a:off x="416768" y="1097081"/>
        <a:ext cx="1249262" cy="675358"/>
      </dsp:txXfrm>
    </dsp:sp>
    <dsp:sp modelId="{EAC5C3F5-C5AC-F641-8ACB-D92861C2D5FE}">
      <dsp:nvSpPr>
        <dsp:cNvPr id="0" name=""/>
        <dsp:cNvSpPr/>
      </dsp:nvSpPr>
      <dsp:spPr>
        <a:xfrm rot="5400000">
          <a:off x="906891" y="1811385"/>
          <a:ext cx="269017" cy="3228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944554" y="1838287"/>
        <a:ext cx="193693" cy="188312"/>
      </dsp:txXfrm>
    </dsp:sp>
    <dsp:sp modelId="{83F05B8B-7112-1C46-8642-430496386303}">
      <dsp:nvSpPr>
        <dsp:cNvPr id="0" name=""/>
        <dsp:cNvSpPr/>
      </dsp:nvSpPr>
      <dsp:spPr>
        <a:xfrm>
          <a:off x="395757" y="2152140"/>
          <a:ext cx="1291284" cy="717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Interpret</a:t>
          </a:r>
        </a:p>
      </dsp:txBody>
      <dsp:txXfrm>
        <a:off x="416768" y="2173151"/>
        <a:ext cx="1249262" cy="675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5DEB0-B1B7-4B0F-A7EC-CF4A76D2085A}" type="datetimeFigureOut">
              <a:rPr lang="en-US"/>
              <a:pPr/>
              <a:t>10/19/20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877B4-D1E2-48B8-AA50-ACEFAD04A16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32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877B4-D1E2-48B8-AA50-ACEFAD04A16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79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If want to speak with higher confidence, i.e. 99% v 95%, then the confidence interval will get wider.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D9225-EADA-457E-B48D-1BC7040AC9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86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Cambria"/>
                <a:cs typeface="Cambria"/>
              </a:rPr>
              <a:t>Confidence interval = </a:t>
            </a:r>
            <a:r>
              <a:rPr lang="en-US" altLang="zh-CN" sz="1200" dirty="0">
                <a:solidFill>
                  <a:srgbClr val="FF0000"/>
                </a:solidFill>
                <a:latin typeface="Cambria"/>
                <a:cs typeface="Cambria"/>
              </a:rPr>
              <a:t>estimate </a:t>
            </a:r>
            <a:r>
              <a:rPr lang="en-US" altLang="zh-CN" sz="1200" u="sng" dirty="0">
                <a:solidFill>
                  <a:srgbClr val="FF0000"/>
                </a:solidFill>
                <a:latin typeface="Cambria"/>
                <a:cs typeface="Cambria"/>
              </a:rPr>
              <a:t>+</a:t>
            </a:r>
            <a:r>
              <a:rPr lang="en-US" altLang="zh-CN" sz="1200" dirty="0">
                <a:solidFill>
                  <a:srgbClr val="FF0000"/>
                </a:solidFill>
                <a:latin typeface="Cambria"/>
                <a:cs typeface="Cambria"/>
              </a:rPr>
              <a:t> margin of error</a:t>
            </a:r>
          </a:p>
          <a:p>
            <a:endParaRPr lang="en-US" altLang="zh-CN" sz="1200" dirty="0">
              <a:latin typeface="Cambria"/>
              <a:cs typeface="Cambria"/>
            </a:endParaRPr>
          </a:p>
          <a:p>
            <a:r>
              <a:rPr lang="en-US" altLang="zh-CN" sz="1200" dirty="0">
                <a:latin typeface="Cambria"/>
                <a:cs typeface="Cambria"/>
              </a:rPr>
              <a:t>Lower limit: </a:t>
            </a:r>
            <a:r>
              <a:rPr lang="en-US" altLang="zh-CN" sz="1200" dirty="0">
                <a:solidFill>
                  <a:srgbClr val="FF0000"/>
                </a:solidFill>
                <a:latin typeface="Cambria"/>
                <a:cs typeface="Cambria"/>
              </a:rPr>
              <a:t>estimate – margin of error</a:t>
            </a:r>
          </a:p>
          <a:p>
            <a:r>
              <a:rPr lang="en-US" altLang="zh-CN" sz="1200" dirty="0">
                <a:latin typeface="Cambria"/>
                <a:cs typeface="Cambria"/>
              </a:rPr>
              <a:t>Upper limit: </a:t>
            </a:r>
            <a:r>
              <a:rPr lang="en-US" altLang="zh-CN" sz="1200" dirty="0">
                <a:solidFill>
                  <a:srgbClr val="FF0000"/>
                </a:solidFill>
                <a:latin typeface="Cambria"/>
                <a:cs typeface="Cambria"/>
              </a:rPr>
              <a:t>estimate + margin of error</a:t>
            </a:r>
          </a:p>
          <a:p>
            <a:pPr marL="0" indent="0">
              <a:buNone/>
            </a:pPr>
            <a:endParaRPr lang="en-US" altLang="zh-CN" sz="1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200" dirty="0">
                <a:latin typeface="Cambria"/>
                <a:cs typeface="Cambria"/>
              </a:rPr>
              <a:t>In plain English, the confidence interval says, we can be </a:t>
            </a:r>
            <a:r>
              <a:rPr lang="en-US" altLang="zh-CN" sz="1200" i="1" dirty="0">
                <a:latin typeface="Cambria"/>
                <a:cs typeface="Cambria"/>
              </a:rPr>
              <a:t>x</a:t>
            </a:r>
            <a:r>
              <a:rPr lang="en-US" altLang="zh-CN" sz="1200" dirty="0">
                <a:latin typeface="Cambria"/>
                <a:cs typeface="Cambria"/>
              </a:rPr>
              <a:t>% confident that values fall within a certain range.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D9225-EADA-457E-B48D-1BC7040AC9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86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97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78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3.275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1.64</a:t>
            </a:r>
            <a:r>
              <a:rPr lang="zh-CN" altLang="en-US" dirty="0"/>
              <a:t> * </a:t>
            </a:r>
            <a:r>
              <a:rPr lang="en-US" altLang="zh-CN" dirty="0"/>
              <a:t>0.14/10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3.275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1.64</a:t>
            </a:r>
            <a:r>
              <a:rPr lang="zh-CN" altLang="en-US" dirty="0"/>
              <a:t> * </a:t>
            </a:r>
            <a:r>
              <a:rPr lang="en-US" altLang="zh-CN" dirty="0"/>
              <a:t>0.14/10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114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48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46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53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93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estimate: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77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D9225-EADA-457E-B48D-1BC7040AC9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64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Cambria"/>
                <a:cs typeface="Cambria"/>
              </a:rPr>
              <a:t>Confidence interval = </a:t>
            </a:r>
            <a:r>
              <a:rPr lang="en-US" altLang="zh-CN" sz="1200" dirty="0">
                <a:solidFill>
                  <a:srgbClr val="FF0000"/>
                </a:solidFill>
                <a:latin typeface="Cambria"/>
                <a:cs typeface="Cambria"/>
              </a:rPr>
              <a:t>estimate </a:t>
            </a:r>
            <a:r>
              <a:rPr lang="en-US" altLang="zh-CN" sz="1200" u="sng" dirty="0">
                <a:solidFill>
                  <a:srgbClr val="FF0000"/>
                </a:solidFill>
                <a:latin typeface="Cambria"/>
                <a:cs typeface="Cambria"/>
              </a:rPr>
              <a:t>+</a:t>
            </a:r>
            <a:r>
              <a:rPr lang="en-US" altLang="zh-CN" sz="1200" dirty="0">
                <a:solidFill>
                  <a:srgbClr val="FF0000"/>
                </a:solidFill>
                <a:latin typeface="Cambria"/>
                <a:cs typeface="Cambria"/>
              </a:rPr>
              <a:t> margin of error</a:t>
            </a:r>
          </a:p>
          <a:p>
            <a:endParaRPr lang="en-US" altLang="zh-CN" sz="1200" dirty="0">
              <a:latin typeface="Cambria"/>
              <a:cs typeface="Cambria"/>
            </a:endParaRPr>
          </a:p>
          <a:p>
            <a:r>
              <a:rPr lang="en-US" altLang="zh-CN" sz="1200" dirty="0">
                <a:latin typeface="Cambria"/>
                <a:cs typeface="Cambria"/>
              </a:rPr>
              <a:t>Lower limit: </a:t>
            </a:r>
            <a:r>
              <a:rPr lang="en-US" altLang="zh-CN" sz="1200" dirty="0">
                <a:solidFill>
                  <a:srgbClr val="FF0000"/>
                </a:solidFill>
                <a:latin typeface="Cambria"/>
                <a:cs typeface="Cambria"/>
              </a:rPr>
              <a:t>estimate – margin of error</a:t>
            </a:r>
          </a:p>
          <a:p>
            <a:r>
              <a:rPr lang="en-US" altLang="zh-CN" sz="1200" dirty="0">
                <a:latin typeface="Cambria"/>
                <a:cs typeface="Cambria"/>
              </a:rPr>
              <a:t>Upper limit: </a:t>
            </a:r>
            <a:r>
              <a:rPr lang="en-US" altLang="zh-CN" sz="1200" dirty="0">
                <a:solidFill>
                  <a:srgbClr val="FF0000"/>
                </a:solidFill>
                <a:latin typeface="Cambria"/>
                <a:cs typeface="Cambria"/>
              </a:rPr>
              <a:t>estimate + margin of error</a:t>
            </a:r>
          </a:p>
          <a:p>
            <a:pPr marL="0" indent="0">
              <a:buNone/>
            </a:pPr>
            <a:endParaRPr lang="en-US" altLang="zh-CN" sz="1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200" dirty="0">
                <a:latin typeface="Cambria"/>
                <a:cs typeface="Cambria"/>
              </a:rPr>
              <a:t>In plain English, the confidence interval says, we can be </a:t>
            </a:r>
            <a:r>
              <a:rPr lang="en-US" altLang="zh-CN" sz="1200" i="1" dirty="0">
                <a:latin typeface="Cambria"/>
                <a:cs typeface="Cambria"/>
              </a:rPr>
              <a:t>x</a:t>
            </a:r>
            <a:r>
              <a:rPr lang="en-US" altLang="zh-CN" sz="1200" dirty="0">
                <a:latin typeface="Cambria"/>
                <a:cs typeface="Cambria"/>
              </a:rPr>
              <a:t>% confident that values fall within a certain range.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D9225-EADA-457E-B48D-1BC7040AC9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29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does</a:t>
            </a:r>
            <a:r>
              <a:rPr lang="zh-CN" altLang="en-US" sz="2400" dirty="0"/>
              <a:t> </a:t>
            </a:r>
            <a:r>
              <a:rPr lang="en-US" altLang="zh-CN" sz="2400" dirty="0"/>
              <a:t>95%CI</a:t>
            </a:r>
            <a:r>
              <a:rPr lang="zh-CN" altLang="en-US" sz="2400" dirty="0"/>
              <a:t> </a:t>
            </a:r>
            <a:r>
              <a:rPr lang="en-US" altLang="zh-CN" sz="2400" dirty="0"/>
              <a:t>mean: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altLang="zh-CN" sz="2200" dirty="0"/>
              <a:t>If</a:t>
            </a:r>
            <a:r>
              <a:rPr lang="zh-CN" altLang="en-US" sz="2200" dirty="0"/>
              <a:t> </a:t>
            </a:r>
            <a:r>
              <a:rPr lang="en-US" altLang="zh-CN" sz="2200" dirty="0"/>
              <a:t>you</a:t>
            </a:r>
            <a:r>
              <a:rPr lang="zh-CN" altLang="en-US" sz="2200" dirty="0"/>
              <a:t> </a:t>
            </a:r>
            <a:r>
              <a:rPr lang="en-US" altLang="zh-CN" sz="2200" dirty="0"/>
              <a:t>construct</a:t>
            </a:r>
            <a:r>
              <a:rPr lang="zh-CN" altLang="en-US" sz="2200" dirty="0"/>
              <a:t> </a:t>
            </a:r>
            <a:r>
              <a:rPr lang="en-US" altLang="zh-CN" sz="2200" dirty="0"/>
              <a:t>95%CI</a:t>
            </a:r>
            <a:r>
              <a:rPr lang="zh-CN" altLang="en-US" sz="2200" dirty="0"/>
              <a:t> </a:t>
            </a:r>
            <a:r>
              <a:rPr lang="en-US" altLang="zh-CN" sz="2200" dirty="0"/>
              <a:t>based</a:t>
            </a:r>
            <a:r>
              <a:rPr lang="zh-CN" altLang="en-US" sz="2200" dirty="0"/>
              <a:t> </a:t>
            </a:r>
            <a:r>
              <a:rPr lang="en-US" altLang="zh-CN" sz="2200" dirty="0"/>
              <a:t>on</a:t>
            </a:r>
            <a:r>
              <a:rPr lang="zh-CN" altLang="en-US" sz="2200" dirty="0"/>
              <a:t> </a:t>
            </a:r>
            <a:r>
              <a:rPr lang="en-US" altLang="zh-CN" sz="2200" dirty="0"/>
              <a:t>sample</a:t>
            </a:r>
            <a:r>
              <a:rPr lang="zh-CN" altLang="en-US" sz="2200" dirty="0"/>
              <a:t> </a:t>
            </a:r>
            <a:r>
              <a:rPr lang="en-US" altLang="zh-CN" sz="2200" dirty="0"/>
              <a:t>mean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one</a:t>
            </a:r>
            <a:r>
              <a:rPr lang="zh-CN" altLang="en-US" sz="2200" dirty="0"/>
              <a:t> </a:t>
            </a:r>
            <a:r>
              <a:rPr lang="en-US" altLang="zh-CN" sz="2200" dirty="0"/>
              <a:t>random</a:t>
            </a:r>
            <a:r>
              <a:rPr lang="zh-CN" altLang="en-US" sz="2200" dirty="0"/>
              <a:t> </a:t>
            </a:r>
            <a:r>
              <a:rPr lang="en-US" altLang="zh-CN" sz="2200" dirty="0"/>
              <a:t>sample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size</a:t>
            </a:r>
            <a:r>
              <a:rPr lang="zh-CN" altLang="en-US" sz="2200" dirty="0"/>
              <a:t> </a:t>
            </a:r>
            <a:r>
              <a:rPr lang="en-US" altLang="zh-CN" sz="2200" dirty="0"/>
              <a:t>n</a:t>
            </a:r>
            <a:r>
              <a:rPr lang="zh-CN" altLang="en-US" sz="2200" dirty="0"/>
              <a:t> </a:t>
            </a:r>
            <a:r>
              <a:rPr lang="en-US" altLang="zh-CN" sz="2200" dirty="0"/>
              <a:t>from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population,</a:t>
            </a:r>
            <a:r>
              <a:rPr lang="zh-CN" altLang="en-US" sz="2200" dirty="0"/>
              <a:t> </a:t>
            </a:r>
            <a:r>
              <a:rPr lang="en-US" altLang="zh-CN" sz="2200" dirty="0"/>
              <a:t>95%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chance</a:t>
            </a:r>
            <a:r>
              <a:rPr lang="zh-CN" altLang="en-US" sz="2200" dirty="0"/>
              <a:t> </a:t>
            </a:r>
            <a:r>
              <a:rPr lang="en-US" altLang="zh-CN" sz="2200" dirty="0"/>
              <a:t>that</a:t>
            </a:r>
            <a:r>
              <a:rPr lang="zh-CN" altLang="en-US" sz="2200" dirty="0"/>
              <a:t> </a:t>
            </a:r>
            <a:r>
              <a:rPr lang="en-US" altLang="zh-CN" sz="2200" dirty="0"/>
              <a:t>your</a:t>
            </a:r>
            <a:r>
              <a:rPr lang="zh-CN" altLang="en-US" sz="2200" dirty="0"/>
              <a:t> </a:t>
            </a:r>
            <a:r>
              <a:rPr lang="en-US" altLang="zh-CN" sz="2200" dirty="0"/>
              <a:t>95%CI</a:t>
            </a:r>
            <a:r>
              <a:rPr lang="zh-CN" altLang="en-US" sz="2200" dirty="0"/>
              <a:t> </a:t>
            </a:r>
            <a:r>
              <a:rPr lang="en-US" altLang="zh-CN" sz="2200" dirty="0"/>
              <a:t>will</a:t>
            </a:r>
            <a:r>
              <a:rPr lang="zh-CN" altLang="en-US" sz="2200" dirty="0"/>
              <a:t> </a:t>
            </a:r>
            <a:r>
              <a:rPr lang="en-US" altLang="zh-CN" sz="2200" dirty="0"/>
              <a:t>cover</a:t>
            </a:r>
            <a:r>
              <a:rPr lang="zh-CN" altLang="en-US" sz="2200" dirty="0"/>
              <a:t> </a:t>
            </a:r>
            <a:r>
              <a:rPr lang="en-US" altLang="zh-CN" sz="2200" dirty="0"/>
              <a:t>true</a:t>
            </a:r>
            <a:r>
              <a:rPr lang="zh-CN" altLang="en-US" sz="2200" dirty="0"/>
              <a:t> </a:t>
            </a:r>
            <a:r>
              <a:rPr lang="en-US" altLang="zh-CN" sz="2200" dirty="0"/>
              <a:t>mean.</a:t>
            </a:r>
            <a:endParaRPr lang="en-US" sz="2200" dirty="0"/>
          </a:p>
          <a:p>
            <a:pPr lvl="1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r>
              <a:rPr lang="en-US" altLang="zh-CN" sz="2200" dirty="0"/>
              <a:t>If</a:t>
            </a:r>
            <a:r>
              <a:rPr lang="zh-CN" altLang="en-US" sz="2200" dirty="0"/>
              <a:t> </a:t>
            </a:r>
            <a:r>
              <a:rPr lang="en-US" altLang="zh-CN" sz="2200" dirty="0"/>
              <a:t>you</a:t>
            </a:r>
            <a:r>
              <a:rPr lang="zh-CN" altLang="en-US" sz="2200" dirty="0"/>
              <a:t> </a:t>
            </a:r>
            <a:r>
              <a:rPr lang="en-US" altLang="zh-CN" sz="2200" dirty="0"/>
              <a:t>construct</a:t>
            </a:r>
            <a:r>
              <a:rPr lang="zh-CN" altLang="en-US" sz="2200" dirty="0"/>
              <a:t> </a:t>
            </a:r>
            <a:r>
              <a:rPr lang="en-US" altLang="zh-CN" sz="2200" dirty="0"/>
              <a:t>95%CI</a:t>
            </a:r>
            <a:r>
              <a:rPr lang="zh-CN" altLang="en-US" sz="2200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repeatedly</a:t>
            </a:r>
            <a:r>
              <a:rPr lang="zh-CN" altLang="en-US" sz="2200" dirty="0"/>
              <a:t> </a:t>
            </a:r>
            <a:r>
              <a:rPr lang="en-US" altLang="zh-CN" sz="2200" dirty="0"/>
              <a:t>drawn</a:t>
            </a:r>
            <a:r>
              <a:rPr lang="zh-CN" altLang="en-US" sz="2200" dirty="0"/>
              <a:t> </a:t>
            </a:r>
            <a:r>
              <a:rPr lang="en-US" altLang="zh-CN" sz="2200" dirty="0"/>
              <a:t>random</a:t>
            </a:r>
            <a:r>
              <a:rPr lang="zh-CN" altLang="en-US" sz="2200" dirty="0"/>
              <a:t> </a:t>
            </a:r>
            <a:r>
              <a:rPr lang="en-US" altLang="zh-CN" sz="2200" dirty="0"/>
              <a:t>samples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size</a:t>
            </a:r>
            <a:r>
              <a:rPr lang="zh-CN" altLang="en-US" sz="2200" dirty="0"/>
              <a:t> </a:t>
            </a:r>
            <a:r>
              <a:rPr lang="en-US" altLang="zh-CN" sz="2200" dirty="0"/>
              <a:t>n</a:t>
            </a:r>
            <a:r>
              <a:rPr lang="zh-CN" altLang="en-US" sz="2200" dirty="0"/>
              <a:t> </a:t>
            </a:r>
            <a:r>
              <a:rPr lang="en-US" altLang="zh-CN" sz="2200" dirty="0"/>
              <a:t>from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population,</a:t>
            </a:r>
            <a:r>
              <a:rPr lang="zh-CN" altLang="en-US" sz="2200" dirty="0"/>
              <a:t> </a:t>
            </a:r>
            <a:r>
              <a:rPr lang="en-US" altLang="zh-CN" sz="2200" dirty="0"/>
              <a:t>95%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them</a:t>
            </a:r>
            <a:r>
              <a:rPr lang="zh-CN" altLang="en-US" sz="2200" dirty="0"/>
              <a:t> </a:t>
            </a:r>
            <a:r>
              <a:rPr lang="en-US" altLang="zh-CN" sz="2200" dirty="0"/>
              <a:t>will</a:t>
            </a:r>
            <a:r>
              <a:rPr lang="zh-CN" altLang="en-US" sz="2200" dirty="0"/>
              <a:t> </a:t>
            </a:r>
            <a:r>
              <a:rPr lang="en-US" altLang="zh-CN" sz="2200" dirty="0"/>
              <a:t>capture/cover</a:t>
            </a:r>
            <a:r>
              <a:rPr lang="zh-CN" altLang="en-US" sz="2200" dirty="0"/>
              <a:t> </a:t>
            </a:r>
            <a:r>
              <a:rPr lang="en-US" altLang="zh-CN" sz="2200" dirty="0"/>
              <a:t>true</a:t>
            </a:r>
            <a:r>
              <a:rPr lang="zh-CN" altLang="en-US" sz="2200" dirty="0"/>
              <a:t> </a:t>
            </a:r>
            <a:r>
              <a:rPr lang="en-US" altLang="zh-CN" sz="2200" dirty="0"/>
              <a:t>mean.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D9225-EADA-457E-B48D-1BC7040AC9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2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233F92E-11A2-4FB5-8852-B5A2451149E9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6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969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12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3635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78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86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2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74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3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6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432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64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85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6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59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3F92E-11A2-4FB5-8852-B5A2451149E9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98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21.pn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diagramDrawing" Target="../diagrams/drawing2.xml"/><Relationship Id="rId5" Type="http://schemas.openxmlformats.org/officeDocument/2006/relationships/image" Target="../media/image23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22.png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21.png"/><Relationship Id="rId7" Type="http://schemas.openxmlformats.org/officeDocument/2006/relationships/diagramData" Target="../diagrams/data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diagramDrawing" Target="../diagrams/drawing3.xml"/><Relationship Id="rId5" Type="http://schemas.openxmlformats.org/officeDocument/2006/relationships/image" Target="../media/image26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25.png"/><Relationship Id="rId9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3.JPG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Sociology: 3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Recitation #8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Yue Chu</a:t>
            </a:r>
          </a:p>
        </p:txBody>
      </p:sp>
    </p:spTree>
    <p:extLst>
      <p:ext uri="{BB962C8B-B14F-4D97-AF65-F5344CB8AC3E}">
        <p14:creationId xmlns:p14="http://schemas.microsoft.com/office/powerpoint/2010/main" val="1551492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14660-D53C-435E-9A25-744EF535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64373"/>
            <a:ext cx="10287000" cy="1293028"/>
          </a:xfrm>
        </p:spPr>
        <p:txBody>
          <a:bodyPr>
            <a:normAutofit/>
          </a:bodyPr>
          <a:lstStyle/>
          <a:p>
            <a:r>
              <a:rPr lang="en-US" sz="3600" dirty="0"/>
              <a:t>Calculation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sz="3600" dirty="0"/>
              <a:t>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2B810F-091E-DB41-951B-D0D0332F27BF}"/>
                  </a:ext>
                </a:extLst>
              </p:cNvPr>
              <p:cNvSpPr/>
              <p:nvPr/>
            </p:nvSpPr>
            <p:spPr>
              <a:xfrm>
                <a:off x="3803333" y="3091809"/>
                <a:ext cx="40386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48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8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zh-CN" sz="48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altLang="zh-CN" sz="48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zh-CN" altLang="en-US" sz="48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48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8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altLang="zh-CN" sz="4800" b="1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800" b="1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sub>
                      </m:sSub>
                      <m:r>
                        <a:rPr lang="zh-CN" altLang="en-US" sz="48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2B810F-091E-DB41-951B-D0D0332F27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333" y="3091809"/>
                <a:ext cx="4038600" cy="830997"/>
              </a:xfrm>
              <a:prstGeom prst="rect">
                <a:avLst/>
              </a:prstGeom>
              <a:blipFill>
                <a:blip r:embed="rId3"/>
                <a:stretch>
                  <a:fillRect b="-3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9A9286C-EC8A-364E-BFD9-BA0277ACE870}"/>
              </a:ext>
            </a:extLst>
          </p:cNvPr>
          <p:cNvSpPr/>
          <p:nvPr/>
        </p:nvSpPr>
        <p:spPr>
          <a:xfrm>
            <a:off x="4260533" y="3244208"/>
            <a:ext cx="704850" cy="762000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0FD190-BE05-E443-BA10-0C145CC70C83}"/>
              </a:ext>
            </a:extLst>
          </p:cNvPr>
          <p:cNvCxnSpPr>
            <a:cxnSpLocks/>
            <a:stCxn id="8" idx="1"/>
            <a:endCxn id="12" idx="3"/>
          </p:cNvCxnSpPr>
          <p:nvPr/>
        </p:nvCxnSpPr>
        <p:spPr>
          <a:xfrm flipH="1">
            <a:off x="2862500" y="3625208"/>
            <a:ext cx="1398033" cy="211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586E4D7-D5BD-7349-95C4-8D04F0F20D53}"/>
              </a:ext>
            </a:extLst>
          </p:cNvPr>
          <p:cNvSpPr txBox="1">
            <a:spLocks/>
          </p:cNvSpPr>
          <p:nvPr/>
        </p:nvSpPr>
        <p:spPr>
          <a:xfrm>
            <a:off x="1414701" y="3310143"/>
            <a:ext cx="1447799" cy="105283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/>
              <a:t>Sample</a:t>
            </a:r>
            <a:r>
              <a:rPr lang="zh-CN" altLang="en-US" sz="2400" dirty="0"/>
              <a:t> </a:t>
            </a:r>
            <a:r>
              <a:rPr lang="en-US" altLang="zh-CN" sz="2400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66C1490-68DB-2E49-9AF5-3290C9CC63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89679" y="3244208"/>
                <a:ext cx="2624138" cy="15240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/>
                  <a:t>Standard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error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sub>
                      </m:sSub>
                      <m:r>
                        <a:rPr lang="en-US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𝝈</m:t>
                          </m:r>
                        </m:num>
                        <m:den>
                          <m:r>
                            <a:rPr lang="en-US" altLang="zh-CN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√</m:t>
                          </m:r>
                          <m:r>
                            <a:rPr lang="en-US" altLang="zh-CN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66C1490-68DB-2E49-9AF5-3290C9CC6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679" y="3244208"/>
                <a:ext cx="2624138" cy="1524000"/>
              </a:xfrm>
              <a:prstGeom prst="rect">
                <a:avLst/>
              </a:prstGeom>
              <a:blipFill>
                <a:blip r:embed="rId4"/>
                <a:stretch>
                  <a:fillRect l="-2392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522CAE5-5AA8-134A-B213-3FB95F2C128C}"/>
              </a:ext>
            </a:extLst>
          </p:cNvPr>
          <p:cNvSpPr/>
          <p:nvPr/>
        </p:nvSpPr>
        <p:spPr>
          <a:xfrm>
            <a:off x="6241733" y="3299136"/>
            <a:ext cx="784860" cy="678598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B8D8DE-199D-6046-B0CC-59412FA3961F}"/>
              </a:ext>
            </a:extLst>
          </p:cNvPr>
          <p:cNvCxnSpPr>
            <a:cxnSpLocks/>
            <a:stCxn id="19" idx="3"/>
            <a:endCxn id="13" idx="1"/>
          </p:cNvCxnSpPr>
          <p:nvPr/>
        </p:nvCxnSpPr>
        <p:spPr>
          <a:xfrm>
            <a:off x="7026593" y="3638435"/>
            <a:ext cx="863086" cy="36777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D9EC664-731C-A04E-9BFA-A24E48CCBFD9}"/>
              </a:ext>
            </a:extLst>
          </p:cNvPr>
          <p:cNvSpPr/>
          <p:nvPr/>
        </p:nvSpPr>
        <p:spPr>
          <a:xfrm>
            <a:off x="5486638" y="3250125"/>
            <a:ext cx="532924" cy="75608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88CFC6-16F8-8A49-A674-674D80F1066C}"/>
              </a:ext>
            </a:extLst>
          </p:cNvPr>
          <p:cNvCxnSpPr>
            <a:cxnSpLocks/>
            <a:stCxn id="29" idx="0"/>
            <a:endCxn id="36" idx="2"/>
          </p:cNvCxnSpPr>
          <p:nvPr/>
        </p:nvCxnSpPr>
        <p:spPr>
          <a:xfrm flipV="1">
            <a:off x="5753100" y="2957737"/>
            <a:ext cx="57150" cy="29238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1592725-53FB-E34B-A7FE-E0727792A98F}"/>
              </a:ext>
            </a:extLst>
          </p:cNvPr>
          <p:cNvSpPr txBox="1">
            <a:spLocks/>
          </p:cNvSpPr>
          <p:nvPr/>
        </p:nvSpPr>
        <p:spPr>
          <a:xfrm>
            <a:off x="1562100" y="1905000"/>
            <a:ext cx="8496300" cy="105273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/>
              <a:t>Number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SD</a:t>
            </a:r>
            <a:r>
              <a:rPr lang="zh-CN" altLang="en-US" sz="2400" dirty="0"/>
              <a:t> </a:t>
            </a:r>
            <a:r>
              <a:rPr lang="en-US" altLang="zh-CN" sz="2400" dirty="0"/>
              <a:t>units</a:t>
            </a:r>
            <a:r>
              <a:rPr lang="zh-CN" altLang="en-US" sz="2400" dirty="0"/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dirty="0"/>
              <a:t>lower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upper</a:t>
            </a:r>
            <a:r>
              <a:rPr lang="zh-CN" altLang="en-US" sz="2400" dirty="0"/>
              <a:t> </a:t>
            </a:r>
            <a:r>
              <a:rPr lang="en-US" altLang="zh-CN" sz="2400" dirty="0"/>
              <a:t>limit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CI.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/>
              <a:t>(Self-defined)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95634F-27DE-E246-A616-7ED2BFB2952D}"/>
              </a:ext>
            </a:extLst>
          </p:cNvPr>
          <p:cNvCxnSpPr/>
          <p:nvPr/>
        </p:nvCxnSpPr>
        <p:spPr>
          <a:xfrm>
            <a:off x="5486638" y="4191000"/>
            <a:ext cx="153995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88C63B0-8515-494D-B38F-CA4A5B64277C}"/>
              </a:ext>
            </a:extLst>
          </p:cNvPr>
          <p:cNvCxnSpPr>
            <a:cxnSpLocks/>
            <a:endCxn id="57" idx="0"/>
          </p:cNvCxnSpPr>
          <p:nvPr/>
        </p:nvCxnSpPr>
        <p:spPr>
          <a:xfrm flipH="1">
            <a:off x="5845493" y="4213535"/>
            <a:ext cx="396240" cy="34109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6D6E97-7D9B-9245-BDEF-3ACE68DF4C5A}"/>
              </a:ext>
            </a:extLst>
          </p:cNvPr>
          <p:cNvSpPr txBox="1">
            <a:spLocks/>
          </p:cNvSpPr>
          <p:nvPr/>
        </p:nvSpPr>
        <p:spPr>
          <a:xfrm>
            <a:off x="4664393" y="4554627"/>
            <a:ext cx="236220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/>
              <a:t>Margin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error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1E87D0DC-249E-4243-AD01-48BBB6FCB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183" y="5181600"/>
            <a:ext cx="10016859" cy="114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Interpretation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Based on our sample of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en-US" dirty="0"/>
              <a:t>, we are XX% confident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true</a:t>
            </a:r>
            <a:r>
              <a:rPr lang="zh-CN" altLang="en-US" dirty="0"/>
              <a:t> </a:t>
            </a:r>
            <a:r>
              <a:rPr lang="en-US" altLang="zh-CN" dirty="0"/>
              <a:t>population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somewhere</a:t>
            </a:r>
            <a:r>
              <a:rPr lang="zh-CN" altLang="en-US" dirty="0"/>
              <a:t> </a:t>
            </a:r>
            <a:r>
              <a:rPr lang="en-US" dirty="0"/>
              <a:t>between </a:t>
            </a:r>
            <a:r>
              <a:rPr lang="en-US" altLang="zh-CN" dirty="0"/>
              <a:t>&lt;lower</a:t>
            </a:r>
            <a:r>
              <a:rPr lang="zh-CN" altLang="en-US" dirty="0"/>
              <a:t> </a:t>
            </a:r>
            <a:r>
              <a:rPr lang="en-US" altLang="zh-CN" dirty="0"/>
              <a:t>limit&gt;</a:t>
            </a:r>
            <a:r>
              <a:rPr lang="en-US" dirty="0"/>
              <a:t> and </a:t>
            </a:r>
            <a:r>
              <a:rPr lang="en-US" altLang="zh-CN" dirty="0"/>
              <a:t>&lt;upper</a:t>
            </a:r>
            <a:r>
              <a:rPr lang="zh-CN" altLang="en-US" dirty="0"/>
              <a:t> </a:t>
            </a:r>
            <a:r>
              <a:rPr lang="en-US" altLang="zh-CN" dirty="0"/>
              <a:t>limit&gt;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8935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9" grpId="0" animBg="1"/>
      <p:bldP spid="29" grpId="0" animBg="1"/>
      <p:bldP spid="36" grpId="0" animBg="1"/>
      <p:bldP spid="57" grpId="0" animBg="1"/>
      <p:bldP spid="6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14660-D53C-435E-9A25-744EF535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64373"/>
            <a:ext cx="10591800" cy="129302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Interpretation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sz="3600" dirty="0"/>
              <a:t>Confidence 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26F91-1359-44B8-8EC0-A64B4A302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401"/>
            <a:ext cx="10820400" cy="41147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/>
              <a:t>Most</a:t>
            </a:r>
            <a:r>
              <a:rPr lang="zh-CN" altLang="en-US" sz="2400" dirty="0"/>
              <a:t> </a:t>
            </a:r>
            <a:r>
              <a:rPr lang="en-US" altLang="zh-CN" sz="2400" dirty="0"/>
              <a:t>commonly</a:t>
            </a:r>
            <a:r>
              <a:rPr lang="zh-CN" altLang="en-US" sz="2400" dirty="0"/>
              <a:t> </a:t>
            </a:r>
            <a:r>
              <a:rPr lang="en-US" altLang="zh-CN" sz="2400" dirty="0"/>
              <a:t>used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z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=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1.96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corresponding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95%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CI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 lvl="1">
              <a:lnSpc>
                <a:spcPct val="100000"/>
              </a:lnSpc>
            </a:pPr>
            <a:endParaRPr lang="en-US" altLang="zh-CN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4EF676-73AE-034E-836A-AD85481FA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2667000"/>
            <a:ext cx="6477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11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35D0-1D50-4D96-BC09-1E008CA8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659553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affecting</a:t>
            </a:r>
            <a:r>
              <a:rPr lang="zh-CN" alt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Confidence 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B098-10AE-4BA8-BF89-CAFD0C064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What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happens to the range of confidence intervals when we want to be more confident</a:t>
            </a:r>
            <a:r>
              <a:rPr lang="en-US" altLang="zh-CN" dirty="0">
                <a:solidFill>
                  <a:schemeClr val="tx1"/>
                </a:solidFill>
              </a:rPr>
              <a:t>?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(say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from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90% to 95% to 99%</a:t>
            </a:r>
            <a:r>
              <a:rPr lang="zh-CN" altLang="en-US" dirty="0"/>
              <a:t> </a:t>
            </a:r>
            <a:r>
              <a:rPr lang="en-US" altLang="zh-CN" dirty="0"/>
              <a:t>confident)</a:t>
            </a:r>
            <a:r>
              <a:rPr lang="en-US" dirty="0"/>
              <a:t>?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zh-CN" dirty="0">
                <a:solidFill>
                  <a:schemeClr val="tx1"/>
                </a:solidFill>
              </a:rPr>
              <a:t>What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happens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range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confidence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interval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have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larger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sample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size?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62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14660-D53C-435E-9A25-744EF535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64373"/>
            <a:ext cx="10287000" cy="129302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Interpretation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sz="3600" dirty="0"/>
              <a:t>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2B810F-091E-DB41-951B-D0D0332F27BF}"/>
                  </a:ext>
                </a:extLst>
              </p:cNvPr>
              <p:cNvSpPr/>
              <p:nvPr/>
            </p:nvSpPr>
            <p:spPr>
              <a:xfrm>
                <a:off x="4501574" y="2963981"/>
                <a:ext cx="40386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48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8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zh-CN" sz="48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altLang="zh-CN" sz="48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zh-CN" altLang="en-US" sz="48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48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8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altLang="zh-CN" sz="4800" b="1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800" b="1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sub>
                      </m:sSub>
                      <m:r>
                        <a:rPr lang="zh-CN" altLang="en-US" sz="48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2B810F-091E-DB41-951B-D0D0332F27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574" y="2963981"/>
                <a:ext cx="4038600" cy="830997"/>
              </a:xfrm>
              <a:prstGeom prst="rect">
                <a:avLst/>
              </a:prstGeom>
              <a:blipFill>
                <a:blip r:embed="rId3"/>
                <a:stretch>
                  <a:fillRect b="-3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66C1490-68DB-2E49-9AF5-3290C9CC63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87920" y="3116380"/>
                <a:ext cx="2624138" cy="15240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/>
                  <a:t>Standard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error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sub>
                      </m:sSub>
                      <m:r>
                        <a:rPr lang="en-US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𝝈</m:t>
                          </m:r>
                        </m:num>
                        <m:den>
                          <m:r>
                            <a:rPr lang="en-US" altLang="zh-CN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√</m:t>
                          </m:r>
                          <m:r>
                            <a:rPr lang="en-US" altLang="zh-CN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66C1490-68DB-2E49-9AF5-3290C9CC6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920" y="3116380"/>
                <a:ext cx="2624138" cy="1524000"/>
              </a:xfrm>
              <a:prstGeom prst="rect">
                <a:avLst/>
              </a:prstGeom>
              <a:blipFill>
                <a:blip r:embed="rId4"/>
                <a:stretch>
                  <a:fillRect l="-2392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522CAE5-5AA8-134A-B213-3FB95F2C128C}"/>
              </a:ext>
            </a:extLst>
          </p:cNvPr>
          <p:cNvSpPr/>
          <p:nvPr/>
        </p:nvSpPr>
        <p:spPr>
          <a:xfrm>
            <a:off x="6939974" y="3171308"/>
            <a:ext cx="784860" cy="678598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B8D8DE-199D-6046-B0CC-59412FA3961F}"/>
              </a:ext>
            </a:extLst>
          </p:cNvPr>
          <p:cNvCxnSpPr>
            <a:cxnSpLocks/>
            <a:stCxn id="19" idx="3"/>
            <a:endCxn id="13" idx="1"/>
          </p:cNvCxnSpPr>
          <p:nvPr/>
        </p:nvCxnSpPr>
        <p:spPr>
          <a:xfrm>
            <a:off x="7724834" y="3510607"/>
            <a:ext cx="863086" cy="36777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D9EC664-731C-A04E-9BFA-A24E48CCBFD9}"/>
              </a:ext>
            </a:extLst>
          </p:cNvPr>
          <p:cNvSpPr/>
          <p:nvPr/>
        </p:nvSpPr>
        <p:spPr>
          <a:xfrm>
            <a:off x="6184879" y="3122297"/>
            <a:ext cx="532924" cy="75608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88CFC6-16F8-8A49-A674-674D80F1066C}"/>
              </a:ext>
            </a:extLst>
          </p:cNvPr>
          <p:cNvCxnSpPr>
            <a:cxnSpLocks/>
            <a:stCxn id="29" idx="0"/>
            <a:endCxn id="36" idx="2"/>
          </p:cNvCxnSpPr>
          <p:nvPr/>
        </p:nvCxnSpPr>
        <p:spPr>
          <a:xfrm flipV="1">
            <a:off x="6451341" y="2753637"/>
            <a:ext cx="0" cy="36866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1592725-53FB-E34B-A7FE-E0727792A98F}"/>
              </a:ext>
            </a:extLst>
          </p:cNvPr>
          <p:cNvSpPr txBox="1">
            <a:spLocks/>
          </p:cNvSpPr>
          <p:nvPr/>
        </p:nvSpPr>
        <p:spPr>
          <a:xfrm>
            <a:off x="3754337" y="2121495"/>
            <a:ext cx="5394007" cy="632142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/>
              <a:t>Higher</a:t>
            </a:r>
            <a:r>
              <a:rPr lang="zh-CN" altLang="en-US" sz="2400" dirty="0"/>
              <a:t> </a:t>
            </a:r>
            <a:r>
              <a:rPr lang="en-US" altLang="zh-CN" sz="2400" dirty="0"/>
              <a:t>confidence</a:t>
            </a:r>
            <a:r>
              <a:rPr lang="zh-CN" altLang="en-US" sz="2400" dirty="0"/>
              <a:t> </a:t>
            </a:r>
            <a:r>
              <a:rPr lang="en-US" altLang="zh-CN" sz="2400" dirty="0"/>
              <a:t>level,</a:t>
            </a:r>
            <a:r>
              <a:rPr lang="zh-CN" altLang="en-US" sz="2400" dirty="0"/>
              <a:t> </a:t>
            </a:r>
            <a:r>
              <a:rPr lang="en-US" altLang="zh-CN" sz="2400" dirty="0"/>
              <a:t>wider</a:t>
            </a:r>
            <a:r>
              <a:rPr lang="zh-CN" altLang="en-US" sz="2400" dirty="0"/>
              <a:t> </a:t>
            </a:r>
            <a:r>
              <a:rPr lang="en-US" altLang="zh-CN" sz="2400" dirty="0"/>
              <a:t>CI.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A5796D-CEDC-684B-A3D1-AE16489C7A86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8705173" y="4587280"/>
            <a:ext cx="1468972" cy="34109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4F4403E-586C-C642-A3F3-09F92BFBA8BA}"/>
              </a:ext>
            </a:extLst>
          </p:cNvPr>
          <p:cNvSpPr txBox="1">
            <a:spLocks/>
          </p:cNvSpPr>
          <p:nvPr/>
        </p:nvSpPr>
        <p:spPr>
          <a:xfrm>
            <a:off x="6451341" y="4928372"/>
            <a:ext cx="4507663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/>
              <a:t>Larger</a:t>
            </a:r>
            <a:r>
              <a:rPr lang="zh-CN" altLang="en-US" sz="2400" dirty="0"/>
              <a:t> </a:t>
            </a:r>
            <a:r>
              <a:rPr lang="en-US" altLang="zh-CN" sz="2400" dirty="0"/>
              <a:t>sample</a:t>
            </a:r>
            <a:r>
              <a:rPr lang="zh-CN" altLang="en-US" sz="2400" dirty="0"/>
              <a:t> </a:t>
            </a:r>
            <a:r>
              <a:rPr lang="en-US" altLang="zh-CN" sz="2400" dirty="0"/>
              <a:t>size,</a:t>
            </a:r>
            <a:r>
              <a:rPr lang="zh-CN" altLang="en-US" sz="2400" dirty="0"/>
              <a:t> </a:t>
            </a:r>
            <a:r>
              <a:rPr lang="en-US" altLang="zh-CN" sz="2400" dirty="0"/>
              <a:t>narrower</a:t>
            </a:r>
            <a:r>
              <a:rPr lang="zh-CN" altLang="en-US" sz="2400" dirty="0"/>
              <a:t> </a:t>
            </a:r>
            <a:r>
              <a:rPr lang="en-US" altLang="zh-CN" sz="2400" dirty="0"/>
              <a:t>CI.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1728D23-2325-3C49-8DF2-EB716EB8E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24" y="2952069"/>
            <a:ext cx="4528039" cy="325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5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9" grpId="0" animBg="1"/>
      <p:bldP spid="36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98D82-81CB-5449-BECA-0B905CD18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Confidence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precision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0741C-D975-5D41-832F-451901BE9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54287-A3B6-9C4A-B07F-C98EFFF2A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542922"/>
            <a:ext cx="113284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00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2180A8-EA2E-344D-8E8A-0D7F8907DB8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14400" y="764373"/>
                <a:ext cx="10591800" cy="129302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000" b="1" dirty="0"/>
                  <a:t>EXAMPLE</a:t>
                </a:r>
                <a:r>
                  <a:rPr lang="zh-CN" altLang="en-US" sz="3000" b="1" dirty="0"/>
                  <a:t> </a:t>
                </a:r>
                <a:r>
                  <a:rPr lang="en-US" altLang="zh-CN" sz="3000" b="1" dirty="0"/>
                  <a:t>–</a:t>
                </a:r>
                <a:r>
                  <a:rPr lang="zh-CN" altLang="en-US" sz="3000" b="1" dirty="0"/>
                  <a:t> </a:t>
                </a:r>
                <a:r>
                  <a:rPr lang="en-US" altLang="zh-CN" sz="3000" b="1" dirty="0"/>
                  <a:t>calculate</a:t>
                </a:r>
                <a:r>
                  <a:rPr lang="zh-CN" altLang="en-US" sz="3000" b="1" dirty="0"/>
                  <a:t> </a:t>
                </a:r>
                <a:r>
                  <a:rPr lang="en-US" altLang="zh-CN" sz="3000" b="1" dirty="0"/>
                  <a:t>CI</a:t>
                </a:r>
                <a:r>
                  <a:rPr lang="zh-CN" altLang="en-US" sz="3000" b="1" dirty="0"/>
                  <a:t> </a:t>
                </a:r>
                <a:r>
                  <a:rPr lang="en-US" altLang="zh-CN" sz="3000" b="1" dirty="0"/>
                  <a:t>given</a:t>
                </a:r>
                <a:r>
                  <a:rPr lang="zh-CN" altLang="en-US" sz="30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sz="3000" b="1" dirty="0"/>
                  <a:t> 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2180A8-EA2E-344D-8E8A-0D7F8907DB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14400" y="764373"/>
                <a:ext cx="10591800" cy="1293028"/>
              </a:xfrm>
              <a:blipFill>
                <a:blip r:embed="rId3"/>
                <a:stretch>
                  <a:fillRect r="-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4AAABA-0361-8E41-B10C-909170101C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752599"/>
                <a:ext cx="10582129" cy="19888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400" dirty="0"/>
                  <a:t>GRE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verbal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test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score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has</a:t>
                </a:r>
                <a:r>
                  <a:rPr lang="zh-CN" altLang="en-US" sz="2400" dirty="0"/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SD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=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8.5</a:t>
                </a:r>
                <a:r>
                  <a:rPr lang="en-US" altLang="zh-CN" sz="2400" dirty="0"/>
                  <a:t>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You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took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sample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n=64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/>
                  <a:t>students,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calculated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their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mean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score</a:t>
                </a:r>
                <a:r>
                  <a:rPr lang="en-US" altLang="zh-CN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</a:rPr>
                  <a:t>=149.7</a:t>
                </a:r>
              </a:p>
              <a:p>
                <a:r>
                  <a:rPr lang="en-US" altLang="zh-CN" sz="2400" dirty="0"/>
                  <a:t>Question: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what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interval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which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95%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confident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true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population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mean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would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fall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into?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4AAABA-0361-8E41-B10C-909170101C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752599"/>
                <a:ext cx="10582129" cy="1988881"/>
              </a:xfrm>
              <a:blipFill>
                <a:blip r:embed="rId4"/>
                <a:stretch>
                  <a:fillRect l="-839" t="-3165" r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D96415-3157-4747-A787-CA2435D8C5C1}"/>
                  </a:ext>
                </a:extLst>
              </p:cNvPr>
              <p:cNvSpPr/>
              <p:nvPr/>
            </p:nvSpPr>
            <p:spPr>
              <a:xfrm>
                <a:off x="2746829" y="3352800"/>
                <a:ext cx="8521100" cy="6197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Half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of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0.95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is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0.475,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corresponding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to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z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score: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𝑧</m:t>
                    </m:r>
                    <m:r>
                      <a:rPr lang="en-US" altLang="zh-CN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=1.96</m:t>
                    </m:r>
                  </m:oMath>
                </a14:m>
                <a:endParaRPr lang="en-US" altLang="zh-CN" sz="20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D96415-3157-4747-A787-CA2435D8C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829" y="3352800"/>
                <a:ext cx="8521100" cy="619721"/>
              </a:xfrm>
              <a:prstGeom prst="rect">
                <a:avLst/>
              </a:prstGeom>
              <a:blipFill>
                <a:blip r:embed="rId5"/>
                <a:stretch>
                  <a:fillRect l="-894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2590D6C-0C67-9342-9E77-520732D9643A}"/>
                  </a:ext>
                </a:extLst>
              </p:cNvPr>
              <p:cNvSpPr/>
              <p:nvPr/>
            </p:nvSpPr>
            <p:spPr>
              <a:xfrm>
                <a:off x="2746829" y="4122795"/>
                <a:ext cx="8759371" cy="16684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Upper</a:t>
                </a:r>
                <a:r>
                  <a:rPr lang="zh-CN" altLang="en-US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limit	</a:t>
                </a:r>
                <a14:m>
                  <m:oMath xmlns:m="http://schemas.openxmlformats.org/officeDocument/2006/math">
                    <m:r>
                      <a:rPr lang="zh-CN" altLang="en-US" sz="2000" b="1" i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zh-CN" altLang="en-US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zh-CN" altLang="en-US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den>
                    </m:f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𝟏𝟒𝟗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.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𝟕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𝟏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.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𝟗𝟔</m:t>
                    </m:r>
                    <m:r>
                      <a:rPr lang="zh-CN" altLang="en-US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∗</m:t>
                    </m:r>
                    <m:f>
                      <m:fPr>
                        <m:ctrlP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𝟖</m:t>
                        </m:r>
                        <m: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.</m:t>
                        </m:r>
                        <m: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𝟓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𝟔𝟒</m:t>
                            </m:r>
                          </m:e>
                        </m:rad>
                      </m:den>
                    </m:f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𝟏𝟓𝟏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.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𝟖</m:t>
                    </m:r>
                  </m:oMath>
                </a14:m>
                <a:endParaRPr lang="en-US" altLang="zh-CN" sz="2000" b="1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endParaRPr lang="en-US" altLang="zh-CN" sz="2000" b="1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r>
                  <a:rPr lang="en-US" altLang="zh-CN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Lower</a:t>
                </a:r>
                <a:r>
                  <a:rPr lang="zh-CN" altLang="en-US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limit	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zh-CN" altLang="en-US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zh-CN" altLang="en-US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den>
                    </m:f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𝟏𝟒𝟗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.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𝟕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−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𝟏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.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𝟗𝟔</m:t>
                    </m:r>
                    <m:r>
                      <a:rPr lang="zh-CN" altLang="en-US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∗</m:t>
                    </m:r>
                    <m:f>
                      <m:fPr>
                        <m:ctrlP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𝟖</m:t>
                        </m:r>
                        <m: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.</m:t>
                        </m:r>
                        <m: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𝟓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𝟔𝟒</m:t>
                            </m:r>
                          </m:e>
                        </m:rad>
                      </m:den>
                    </m:f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𝟏𝟒𝟕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.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𝟔</m:t>
                    </m:r>
                  </m:oMath>
                </a14:m>
                <a:endParaRPr lang="en-US" altLang="zh-CN" sz="2000" b="1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endParaRPr lang="en-US" altLang="zh-CN" sz="2000" b="1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2590D6C-0C67-9342-9E77-520732D96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829" y="4122795"/>
                <a:ext cx="8759371" cy="1668405"/>
              </a:xfrm>
              <a:prstGeom prst="rect">
                <a:avLst/>
              </a:prstGeom>
              <a:blipFill>
                <a:blip r:embed="rId6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5C097DF-3E8F-8743-A80C-B3C66D9E8E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333682"/>
              </p:ext>
            </p:extLst>
          </p:nvPr>
        </p:nvGraphicFramePr>
        <p:xfrm>
          <a:off x="447529" y="3531279"/>
          <a:ext cx="2082800" cy="2869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8204A0-3EAA-6742-9694-64864169CA5B}"/>
              </a:ext>
            </a:extLst>
          </p:cNvPr>
          <p:cNvSpPr txBox="1">
            <a:spLocks/>
          </p:cNvSpPr>
          <p:nvPr/>
        </p:nvSpPr>
        <p:spPr>
          <a:xfrm>
            <a:off x="2718837" y="5638800"/>
            <a:ext cx="8759371" cy="927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/>
              <a:t>Based on our sample of </a:t>
            </a:r>
            <a:r>
              <a:rPr lang="en-US" altLang="zh-CN" dirty="0"/>
              <a:t>64</a:t>
            </a:r>
            <a:r>
              <a:rPr lang="en-US" dirty="0"/>
              <a:t> students, we are 95% confident that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GRE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students</a:t>
            </a:r>
            <a:r>
              <a:rPr lang="zh-CN" altLang="en-US" dirty="0"/>
              <a:t> </a:t>
            </a:r>
            <a:r>
              <a:rPr lang="en-US" altLang="zh-CN" dirty="0"/>
              <a:t>falls</a:t>
            </a:r>
            <a:r>
              <a:rPr lang="en-US" dirty="0"/>
              <a:t> between </a:t>
            </a:r>
            <a:r>
              <a:rPr lang="en-US" altLang="zh-CN" dirty="0"/>
              <a:t>147.6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151.8.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5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9" grpId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2180A8-EA2E-344D-8E8A-0D7F8907DB8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14400" y="764373"/>
                <a:ext cx="10591800" cy="129302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000" b="1" dirty="0"/>
                  <a:t>EXAMPLE</a:t>
                </a:r>
                <a:r>
                  <a:rPr lang="zh-CN" altLang="en-US" sz="3000" b="1" dirty="0"/>
                  <a:t> </a:t>
                </a:r>
                <a:r>
                  <a:rPr lang="en-US" altLang="zh-CN" sz="3000" b="1" dirty="0"/>
                  <a:t>–</a:t>
                </a:r>
                <a:r>
                  <a:rPr lang="zh-CN" altLang="en-US" sz="3000" b="1" dirty="0"/>
                  <a:t> </a:t>
                </a:r>
                <a:r>
                  <a:rPr lang="en-US" altLang="zh-CN" sz="3000" b="1" dirty="0"/>
                  <a:t>calculate</a:t>
                </a:r>
                <a:r>
                  <a:rPr lang="zh-CN" altLang="en-US" sz="3000" b="1" dirty="0"/>
                  <a:t> </a:t>
                </a:r>
                <a:r>
                  <a:rPr lang="en-US" altLang="zh-CN" sz="3000" b="1" dirty="0"/>
                  <a:t>CI</a:t>
                </a:r>
                <a:r>
                  <a:rPr lang="zh-CN" altLang="en-US" sz="3000" b="1" dirty="0"/>
                  <a:t> </a:t>
                </a:r>
                <a:r>
                  <a:rPr lang="en-US" altLang="zh-CN" sz="3000" b="1" dirty="0"/>
                  <a:t>given</a:t>
                </a:r>
                <a:r>
                  <a:rPr lang="zh-CN" altLang="en-US" sz="30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sz="3000" b="1" dirty="0"/>
                  <a:t> 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2180A8-EA2E-344D-8E8A-0D7F8907DB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14400" y="764373"/>
                <a:ext cx="10591800" cy="1293028"/>
              </a:xfrm>
              <a:blipFill>
                <a:blip r:embed="rId3"/>
                <a:stretch>
                  <a:fillRect r="-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4AAABA-0361-8E41-B10C-909170101C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752599"/>
                <a:ext cx="10582129" cy="19888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400" dirty="0"/>
                  <a:t>GRE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verbal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test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score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has</a:t>
                </a:r>
                <a:r>
                  <a:rPr lang="zh-CN" altLang="en-US" sz="2400" dirty="0"/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SD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=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8.5</a:t>
                </a:r>
                <a:r>
                  <a:rPr lang="en-US" altLang="zh-CN" sz="2400" dirty="0"/>
                  <a:t>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You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took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sample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n=64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/>
                  <a:t>students,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calculated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their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mean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score</a:t>
                </a:r>
                <a:r>
                  <a:rPr lang="en-US" altLang="zh-CN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</a:rPr>
                  <a:t>=149.7</a:t>
                </a:r>
              </a:p>
              <a:p>
                <a:r>
                  <a:rPr lang="en-US" altLang="zh-CN" sz="2400" dirty="0"/>
                  <a:t>Question: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what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interval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which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99%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confident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true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population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mean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would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fall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into?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4AAABA-0361-8E41-B10C-909170101C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752599"/>
                <a:ext cx="10582129" cy="1988881"/>
              </a:xfrm>
              <a:blipFill>
                <a:blip r:embed="rId4"/>
                <a:stretch>
                  <a:fillRect l="-839" t="-3165" r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D96415-3157-4747-A787-CA2435D8C5C1}"/>
                  </a:ext>
                </a:extLst>
              </p:cNvPr>
              <p:cNvSpPr/>
              <p:nvPr/>
            </p:nvSpPr>
            <p:spPr>
              <a:xfrm>
                <a:off x="2746829" y="3352800"/>
                <a:ext cx="8521100" cy="6197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Half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of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0.99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is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0.495,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corresponding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to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z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score: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𝑧</m:t>
                    </m:r>
                    <m:r>
                      <a:rPr lang="en-US" altLang="zh-CN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=2.58</m:t>
                    </m:r>
                  </m:oMath>
                </a14:m>
                <a:endParaRPr lang="en-US" altLang="zh-CN" sz="20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D96415-3157-4747-A787-CA2435D8C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829" y="3352800"/>
                <a:ext cx="8521100" cy="619721"/>
              </a:xfrm>
              <a:prstGeom prst="rect">
                <a:avLst/>
              </a:prstGeom>
              <a:blipFill>
                <a:blip r:embed="rId5"/>
                <a:stretch>
                  <a:fillRect l="-894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2590D6C-0C67-9342-9E77-520732D9643A}"/>
                  </a:ext>
                </a:extLst>
              </p:cNvPr>
              <p:cNvSpPr/>
              <p:nvPr/>
            </p:nvSpPr>
            <p:spPr>
              <a:xfrm>
                <a:off x="2746829" y="4122795"/>
                <a:ext cx="8759371" cy="16684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Upper</a:t>
                </a:r>
                <a:r>
                  <a:rPr lang="zh-CN" altLang="en-US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limit	</a:t>
                </a:r>
                <a14:m>
                  <m:oMath xmlns:m="http://schemas.openxmlformats.org/officeDocument/2006/math">
                    <m:r>
                      <a:rPr lang="zh-CN" altLang="en-US" sz="2000" b="1" i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zh-CN" altLang="en-US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zh-CN" altLang="en-US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den>
                    </m:f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𝟏𝟒𝟗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.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𝟕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𝟐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.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𝟓𝟖</m:t>
                    </m:r>
                    <m:r>
                      <a:rPr lang="zh-CN" altLang="en-US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∗</m:t>
                    </m:r>
                    <m:f>
                      <m:fPr>
                        <m:ctrlP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𝟖</m:t>
                        </m:r>
                        <m: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.</m:t>
                        </m:r>
                        <m:r>
                          <a:rPr lang="en-US" altLang="zh-CN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𝟓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𝟔𝟒</m:t>
                            </m:r>
                          </m:e>
                        </m:rad>
                      </m:den>
                    </m:f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𝟏𝟓𝟐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.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𝟒</m:t>
                    </m:r>
                  </m:oMath>
                </a14:m>
                <a:endParaRPr lang="en-US" altLang="zh-CN" sz="2000" b="1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endParaRPr lang="en-US" altLang="zh-CN" sz="2000" b="1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r>
                  <a:rPr lang="en-US" altLang="zh-CN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Lower</a:t>
                </a:r>
                <a:r>
                  <a:rPr lang="zh-CN" altLang="en-US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limit	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zh-CN" altLang="en-US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zh-CN" altLang="en-US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den>
                    </m:f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𝟏𝟒𝟗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.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𝟕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−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𝟐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.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𝟓𝟖</m:t>
                    </m:r>
                    <m:r>
                      <a:rPr lang="zh-CN" altLang="en-US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∗</m:t>
                    </m:r>
                    <m:f>
                      <m:fPr>
                        <m:ctrlP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𝟖</m:t>
                        </m:r>
                        <m: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.</m:t>
                        </m:r>
                        <m:r>
                          <a:rPr lang="en-US" altLang="zh-CN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𝟓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𝟔𝟒</m:t>
                            </m:r>
                          </m:e>
                        </m:rad>
                      </m:den>
                    </m:f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𝟏𝟒𝟕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.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𝟎</m:t>
                    </m:r>
                  </m:oMath>
                </a14:m>
                <a:endParaRPr lang="en-US" altLang="zh-CN" sz="2000" b="1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endParaRPr lang="en-US" altLang="zh-CN" sz="2000" b="1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2590D6C-0C67-9342-9E77-520732D96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829" y="4122795"/>
                <a:ext cx="8759371" cy="1668405"/>
              </a:xfrm>
              <a:prstGeom prst="rect">
                <a:avLst/>
              </a:prstGeom>
              <a:blipFill>
                <a:blip r:embed="rId6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5C097DF-3E8F-8743-A80C-B3C66D9E8E14}"/>
              </a:ext>
            </a:extLst>
          </p:cNvPr>
          <p:cNvGraphicFramePr/>
          <p:nvPr/>
        </p:nvGraphicFramePr>
        <p:xfrm>
          <a:off x="447529" y="3531279"/>
          <a:ext cx="2082800" cy="2869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8204A0-3EAA-6742-9694-64864169CA5B}"/>
              </a:ext>
            </a:extLst>
          </p:cNvPr>
          <p:cNvSpPr txBox="1">
            <a:spLocks/>
          </p:cNvSpPr>
          <p:nvPr/>
        </p:nvSpPr>
        <p:spPr>
          <a:xfrm>
            <a:off x="2718837" y="5638800"/>
            <a:ext cx="8759371" cy="927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/>
              <a:t>Based on our sample of </a:t>
            </a:r>
            <a:r>
              <a:rPr lang="en-US" altLang="zh-CN" dirty="0"/>
              <a:t>64</a:t>
            </a:r>
            <a:r>
              <a:rPr lang="en-US" dirty="0"/>
              <a:t> students, we are 9</a:t>
            </a:r>
            <a:r>
              <a:rPr lang="en-US" altLang="zh-CN" dirty="0"/>
              <a:t>9</a:t>
            </a:r>
            <a:r>
              <a:rPr lang="en-US" dirty="0"/>
              <a:t>% confident that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GRE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students</a:t>
            </a:r>
            <a:r>
              <a:rPr lang="zh-CN" altLang="en-US" dirty="0"/>
              <a:t> </a:t>
            </a:r>
            <a:r>
              <a:rPr lang="en-US" altLang="zh-CN" dirty="0"/>
              <a:t>falls</a:t>
            </a:r>
            <a:r>
              <a:rPr lang="en-US" dirty="0"/>
              <a:t> between </a:t>
            </a:r>
            <a:r>
              <a:rPr lang="en-US" altLang="zh-CN" dirty="0"/>
              <a:t>147.0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152.4.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7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9" grpId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D7FB-153C-E94E-B04B-99A1382D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r>
              <a:rPr lang="en-US" altLang="zh-CN" dirty="0"/>
              <a:t>In-class</a:t>
            </a:r>
            <a:r>
              <a:rPr lang="zh-CN" altLang="en-US" dirty="0"/>
              <a:t> </a:t>
            </a:r>
            <a:r>
              <a:rPr lang="en-US" altLang="zh-CN" dirty="0"/>
              <a:t>exercise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1C1453-D77F-6246-A9A2-6F0976DE59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752600"/>
                <a:ext cx="10668000" cy="4466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400" b="1" u="sng" dirty="0"/>
                  <a:t>Birth</a:t>
                </a:r>
                <a:r>
                  <a:rPr lang="zh-CN" altLang="en-US" sz="2400" b="1" u="sng" dirty="0"/>
                  <a:t> </a:t>
                </a:r>
                <a:r>
                  <a:rPr lang="en-US" altLang="zh-CN" sz="2400" b="1" u="sng" dirty="0"/>
                  <a:t>weight</a:t>
                </a:r>
                <a:r>
                  <a:rPr lang="zh-CN" altLang="en-US" sz="2400" b="1" u="sng" dirty="0"/>
                  <a:t> </a:t>
                </a:r>
                <a:r>
                  <a:rPr lang="en-US" altLang="zh-CN" sz="2400" b="1" u="sng" dirty="0"/>
                  <a:t>example</a:t>
                </a:r>
              </a:p>
              <a:p>
                <a:pPr lvl="1"/>
                <a:r>
                  <a:rPr lang="en-US" altLang="zh-CN" sz="2400" dirty="0"/>
                  <a:t>US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girls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has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birth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weight:</a:t>
                </a:r>
                <a:r>
                  <a:rPr lang="zh-CN" altLang="en-US" sz="2400" dirty="0"/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SD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=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0.14</a:t>
                </a:r>
              </a:p>
              <a:p>
                <a:pPr lvl="1"/>
                <a:r>
                  <a:rPr lang="en-US" altLang="zh-CN" sz="2400" dirty="0"/>
                  <a:t>You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took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sample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n=100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/>
                  <a:t>newborns,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calculated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their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mean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birth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weight</a:t>
                </a:r>
                <a:r>
                  <a:rPr lang="en-US" altLang="zh-CN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</a:rPr>
                  <a:t>=3.275</a:t>
                </a:r>
              </a:p>
              <a:p>
                <a:pPr marL="0" indent="0">
                  <a:buNone/>
                </a:pPr>
                <a:endParaRPr lang="en-US" altLang="zh-CN" sz="2400" b="1" u="sng" dirty="0"/>
              </a:p>
              <a:p>
                <a:pPr marL="0" indent="0">
                  <a:buNone/>
                </a:pPr>
                <a:r>
                  <a:rPr lang="en-US" altLang="zh-CN" sz="2400" b="1" u="sng" dirty="0"/>
                  <a:t>Question</a:t>
                </a:r>
              </a:p>
              <a:p>
                <a:pPr lvl="1"/>
                <a:r>
                  <a:rPr lang="en-US" altLang="zh-CN" sz="2400" dirty="0"/>
                  <a:t>Calculate</a:t>
                </a:r>
                <a:r>
                  <a:rPr lang="zh-CN" altLang="en-US" sz="2400" dirty="0"/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90%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confident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interval.</a:t>
                </a:r>
              </a:p>
              <a:p>
                <a:pPr lvl="1"/>
                <a:r>
                  <a:rPr lang="en-US" altLang="zh-CN" sz="2400" dirty="0"/>
                  <a:t>Write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one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two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sentence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interpretation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your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result.</a:t>
                </a:r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Type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your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answer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Carmen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–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Lab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attendance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1C1453-D77F-6246-A9A2-6F0976DE59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752600"/>
                <a:ext cx="10668000" cy="4466085"/>
              </a:xfrm>
              <a:blipFill>
                <a:blip r:embed="rId3"/>
                <a:stretch>
                  <a:fillRect l="-832" t="-1700" r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86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FDD60-B7A6-F645-AF9A-A5CDA1834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announcement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767D4-A6E7-B747-AA61-5135F0935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Homework #2 is due </a:t>
            </a:r>
            <a:r>
              <a:rPr lang="en-US" altLang="zh-CN" dirty="0">
                <a:solidFill>
                  <a:schemeClr val="accent1"/>
                </a:solidFill>
              </a:rPr>
              <a:t>Oct. 23.</a:t>
            </a:r>
          </a:p>
          <a:p>
            <a:endParaRPr lang="en-US" altLang="zh-CN" dirty="0"/>
          </a:p>
          <a:p>
            <a:r>
              <a:rPr lang="en-US" altLang="zh-CN" dirty="0"/>
              <a:t>Remember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questions.</a:t>
            </a:r>
          </a:p>
          <a:p>
            <a:endParaRPr lang="en-US" altLang="zh-CN" dirty="0"/>
          </a:p>
          <a:p>
            <a:r>
              <a:rPr lang="en-US" altLang="zh-CN" dirty="0"/>
              <a:t>Remember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work.</a:t>
            </a:r>
          </a:p>
        </p:txBody>
      </p:sp>
    </p:spTree>
    <p:extLst>
      <p:ext uri="{BB962C8B-B14F-4D97-AF65-F5344CB8AC3E}">
        <p14:creationId xmlns:p14="http://schemas.microsoft.com/office/powerpoint/2010/main" val="256917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95B34-FF16-1D42-A165-6D5725D0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EA51A-72BD-904C-A015-120399882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lecture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515E6-5453-6745-ADEA-417C9AB34F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Confidence</a:t>
            </a:r>
            <a:r>
              <a:rPr lang="zh-CN" altLang="en-US" dirty="0"/>
              <a:t> </a:t>
            </a:r>
            <a:r>
              <a:rPr lang="en-US" altLang="zh-CN" dirty="0"/>
              <a:t>interval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97FFFB-6707-E040-AD84-74B01B9F3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Activity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065A17-C92F-7444-ADD7-DFA3F06D89A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exercise</a:t>
            </a:r>
          </a:p>
          <a:p>
            <a:pPr lvl="1"/>
            <a:r>
              <a:rPr lang="en-US" altLang="zh-CN" dirty="0"/>
              <a:t>Upload your answer to Carmen for attendance</a:t>
            </a:r>
          </a:p>
        </p:txBody>
      </p:sp>
    </p:spTree>
    <p:extLst>
      <p:ext uri="{BB962C8B-B14F-4D97-AF65-F5344CB8AC3E}">
        <p14:creationId xmlns:p14="http://schemas.microsoft.com/office/powerpoint/2010/main" val="322776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80A8-EA2E-344D-8E8A-0D7F8907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64373"/>
            <a:ext cx="10591800" cy="1293028"/>
          </a:xfrm>
        </p:spPr>
        <p:txBody>
          <a:bodyPr>
            <a:normAutofit/>
          </a:bodyPr>
          <a:lstStyle/>
          <a:p>
            <a:r>
              <a:rPr lang="en-US" altLang="zh-CN" sz="3000" b="1" dirty="0"/>
              <a:t>EXERCISE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FROM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LAST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WEEK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4AAABA-0361-8E41-B10C-909170101C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752599"/>
                <a:ext cx="10582129" cy="16143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GRE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score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150.8,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8.5,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n=64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students.</a:t>
                </a:r>
              </a:p>
              <a:p>
                <a:r>
                  <a:rPr lang="en-US" altLang="zh-CN" dirty="0"/>
                  <a:t>Q1:</a:t>
                </a:r>
                <a:r>
                  <a:rPr lang="zh-CN" altLang="en-US" dirty="0"/>
                  <a:t> </a:t>
                </a:r>
                <a:r>
                  <a:rPr lang="en-US" dirty="0"/>
                  <a:t>Distribution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mean:</a:t>
                </a:r>
                <a:r>
                  <a:rPr lang="zh-CN" altLang="en-US" dirty="0"/>
                  <a:t>  </a:t>
                </a:r>
                <a:r>
                  <a:rPr lang="en-US" altLang="zh-CN" dirty="0"/>
                  <a:t>per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CLT,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mean=150.8,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8.5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/√</m:t>
                    </m:r>
                    <m:r>
                      <a:rPr lang="en-US" altLang="zh-CN" sz="24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𝟔𝟒</m:t>
                    </m:r>
                  </m:oMath>
                </a14:m>
                <a:endParaRPr lang="en-US" dirty="0"/>
              </a:p>
              <a:p>
                <a:r>
                  <a:rPr lang="en-US" altLang="zh-CN" dirty="0"/>
                  <a:t>Q2: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Percentage of sample with mean score above 148.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4AAABA-0361-8E41-B10C-909170101C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752599"/>
                <a:ext cx="10582129" cy="1614325"/>
              </a:xfrm>
              <a:blipFill>
                <a:blip r:embed="rId3"/>
                <a:stretch>
                  <a:fillRect l="-600" t="-3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F1DC50-694C-1E4F-992B-C679A16C0A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5307601"/>
              </p:ext>
            </p:extLst>
          </p:nvPr>
        </p:nvGraphicFramePr>
        <p:xfrm>
          <a:off x="685800" y="3429000"/>
          <a:ext cx="11049000" cy="25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EAE91E-287D-F04B-9C54-D16AC9A5AFF3}"/>
              </a:ext>
            </a:extLst>
          </p:cNvPr>
          <p:cNvSpPr txBox="1">
            <a:spLocks/>
          </p:cNvSpPr>
          <p:nvPr/>
        </p:nvSpPr>
        <p:spPr>
          <a:xfrm>
            <a:off x="7772400" y="3983173"/>
            <a:ext cx="4070535" cy="2701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/>
              <a:t>0.4959+0.5=0.9959</a:t>
            </a:r>
          </a:p>
          <a:p>
            <a:pPr marL="0" indent="0">
              <a:buNone/>
            </a:pPr>
            <a:endParaRPr lang="en-US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Interpretation:</a:t>
            </a:r>
          </a:p>
          <a:p>
            <a:pPr marL="0" indent="0">
              <a:buNone/>
            </a:pPr>
            <a:r>
              <a:rPr lang="en-US" altLang="zh-CN" sz="2000" dirty="0"/>
              <a:t>99.59%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samples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size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64</a:t>
            </a:r>
            <a:r>
              <a:rPr lang="zh-CN" altLang="en-US" sz="2000" dirty="0"/>
              <a:t> </a:t>
            </a:r>
            <a:r>
              <a:rPr lang="en-US" altLang="zh-CN" sz="2000" dirty="0"/>
              <a:t>students</a:t>
            </a:r>
            <a:r>
              <a:rPr lang="zh-CN" altLang="en-US" sz="2000" dirty="0"/>
              <a:t> </a:t>
            </a:r>
            <a:r>
              <a:rPr lang="en-US" altLang="zh-CN" sz="2000" dirty="0"/>
              <a:t>has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GRE</a:t>
            </a:r>
            <a:r>
              <a:rPr lang="zh-CN" altLang="en-US" sz="2000" dirty="0"/>
              <a:t> </a:t>
            </a:r>
            <a:r>
              <a:rPr lang="en-US" altLang="zh-CN" sz="2000" dirty="0"/>
              <a:t>verbal</a:t>
            </a:r>
            <a:r>
              <a:rPr lang="zh-CN" altLang="en-US" sz="2000" dirty="0"/>
              <a:t> </a:t>
            </a:r>
            <a:r>
              <a:rPr lang="en-US" altLang="zh-CN" sz="2000" dirty="0"/>
              <a:t>score</a:t>
            </a:r>
            <a:r>
              <a:rPr lang="zh-CN" altLang="en-US" sz="2000" dirty="0"/>
              <a:t> </a:t>
            </a:r>
            <a:r>
              <a:rPr lang="en-US" altLang="zh-CN" sz="2000" dirty="0"/>
              <a:t>above</a:t>
            </a:r>
            <a:r>
              <a:rPr lang="zh-CN" altLang="en-US" sz="2000" dirty="0"/>
              <a:t> </a:t>
            </a:r>
            <a:r>
              <a:rPr lang="en-US" altLang="zh-CN" sz="2000" dirty="0"/>
              <a:t>148.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D96415-3157-4747-A787-CA2435D8C5C1}"/>
                  </a:ext>
                </a:extLst>
              </p:cNvPr>
              <p:cNvSpPr/>
              <p:nvPr/>
            </p:nvSpPr>
            <p:spPr>
              <a:xfrm>
                <a:off x="685800" y="3741480"/>
                <a:ext cx="2341391" cy="2045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z</m:t>
                      </m:r>
                      <m:r>
                        <a:rPr lang="en-US" altLang="zh-CN" sz="2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𝟏𝟒𝟖</m:t>
                          </m:r>
                          <m:r>
                            <a:rPr lang="en-US" altLang="zh-CN" sz="20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𝟏𝟓𝟎</m:t>
                          </m:r>
                          <m:r>
                            <a:rPr lang="en-US" altLang="zh-CN" sz="20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.</m:t>
                          </m:r>
                          <m:r>
                            <a:rPr lang="en-US" altLang="zh-CN" sz="20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𝟖</m:t>
                          </m:r>
                        </m:num>
                        <m:den>
                          <m:r>
                            <a:rPr lang="en-US" altLang="zh-CN" sz="20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𝟖</m:t>
                          </m:r>
                          <m:r>
                            <a:rPr lang="en-US" altLang="zh-CN" sz="20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.</m:t>
                          </m:r>
                          <m:r>
                            <a:rPr lang="en-US" altLang="zh-CN" sz="20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𝟓</m:t>
                          </m:r>
                          <m:r>
                            <a:rPr lang="en-US" altLang="zh-CN" sz="20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/√</m:t>
                          </m:r>
                          <m:r>
                            <a:rPr lang="en-US" altLang="zh-CN" sz="20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𝟔𝟒</m:t>
                          </m:r>
                        </m:den>
                      </m:f>
                      <m:r>
                        <a:rPr lang="zh-CN" altLang="en-US" sz="2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altLang="zh-CN" sz="2000" b="1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altLang="zh-CN" sz="2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−</m:t>
                      </m:r>
                      <m:r>
                        <a:rPr lang="en-US" altLang="zh-CN" sz="2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𝟐</m:t>
                      </m:r>
                      <m:r>
                        <a:rPr lang="en-US" altLang="zh-CN" sz="2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.</m:t>
                      </m:r>
                      <m:r>
                        <a:rPr lang="en-US" altLang="zh-CN" sz="20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𝟔𝟑𝟓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D96415-3157-4747-A787-CA2435D8C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741480"/>
                <a:ext cx="2341391" cy="2045047"/>
              </a:xfrm>
              <a:prstGeom prst="rect">
                <a:avLst/>
              </a:prstGeom>
              <a:blipFill>
                <a:blip r:embed="rId9"/>
                <a:stretch>
                  <a:fillRect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A0BAB6B-CED4-B04B-8A6B-DF29FE6DEA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191" y="4062912"/>
            <a:ext cx="4466726" cy="210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2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0A003F-94F1-4848-8DAC-667AD0969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10A003F-94F1-4848-8DAC-667AD09693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775CDC-7E1E-184C-9AAA-B443B0C8D3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dgm id="{14775CDC-7E1E-184C-9AAA-B443B0C8D3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919D103-A743-BD49-BBD4-D75E34CC72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7919D103-A743-BD49-BBD4-D75E34CC72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A12A7B-5181-7F47-9FE6-76021B0C61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B4A12A7B-5181-7F47-9FE6-76021B0C61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1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42CAF4-07FB-AA4A-9DB8-68C41031A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334" y="2026921"/>
            <a:ext cx="4178760" cy="30376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654A7F-8719-B64D-A68D-E523F6C7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29" y="5257800"/>
            <a:ext cx="8215496" cy="94636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How your sample would behave if you know the “true” distribution of your population.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7FAC2B3-3548-4A41-A051-98A69A73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AE8F01C-8537-EA4D-A1E8-DA680DA28A6D}"/>
              </a:ext>
            </a:extLst>
          </p:cNvPr>
          <p:cNvSpPr txBox="1">
            <a:spLocks/>
          </p:cNvSpPr>
          <p:nvPr/>
        </p:nvSpPr>
        <p:spPr>
          <a:xfrm>
            <a:off x="718279" y="1410169"/>
            <a:ext cx="10591800" cy="1180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BA2BDB-3ACC-094B-A30C-46E93E55BE93}"/>
              </a:ext>
            </a:extLst>
          </p:cNvPr>
          <p:cNvCxnSpPr>
            <a:cxnSpLocks/>
          </p:cNvCxnSpPr>
          <p:nvPr/>
        </p:nvCxnSpPr>
        <p:spPr>
          <a:xfrm flipV="1">
            <a:off x="6477000" y="2674153"/>
            <a:ext cx="1999432" cy="548828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E43F548-27C0-B942-999A-38F2FFA18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299541"/>
              </p:ext>
            </p:extLst>
          </p:nvPr>
        </p:nvGraphicFramePr>
        <p:xfrm>
          <a:off x="8476432" y="2375213"/>
          <a:ext cx="3131741" cy="21205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31741">
                  <a:extLst>
                    <a:ext uri="{9D8B030D-6E8A-4147-A177-3AD203B41FA5}">
                      <a16:colId xmlns:a16="http://schemas.microsoft.com/office/drawing/2014/main" val="3117003688"/>
                    </a:ext>
                  </a:extLst>
                </a:gridCol>
              </a:tblGrid>
              <a:tr h="405325">
                <a:tc>
                  <a:txBody>
                    <a:bodyPr/>
                    <a:lstStyle/>
                    <a:p>
                      <a:r>
                        <a:rPr lang="en-US" sz="2000" dirty="0"/>
                        <a:t>Population distribution</a:t>
                      </a:r>
                    </a:p>
                  </a:txBody>
                  <a:tcPr marL="100518" marR="100518" marT="50260" marB="50260"/>
                </a:tc>
                <a:extLst>
                  <a:ext uri="{0D108BD9-81ED-4DB2-BD59-A6C34878D82A}">
                    <a16:rowId xmlns:a16="http://schemas.microsoft.com/office/drawing/2014/main" val="1538051494"/>
                  </a:ext>
                </a:extLst>
              </a:tr>
              <a:tr h="1715262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Empirical</a:t>
                      </a:r>
                    </a:p>
                    <a:p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Unknown</a:t>
                      </a:r>
                    </a:p>
                    <a:p>
                      <a:endParaRPr lang="en-US" altLang="zh-CN" sz="2000" b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Distribution of interest</a:t>
                      </a:r>
                    </a:p>
                  </a:txBody>
                  <a:tcPr marL="100518" marR="100518" marT="50260" marB="50260"/>
                </a:tc>
                <a:extLst>
                  <a:ext uri="{0D108BD9-81ED-4DB2-BD59-A6C34878D82A}">
                    <a16:rowId xmlns:a16="http://schemas.microsoft.com/office/drawing/2014/main" val="3113016216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DEC37F-0703-494D-9BE3-13F21BC2812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 flipV="1">
            <a:off x="3509462" y="3436619"/>
            <a:ext cx="2495240" cy="9858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3B21F3E-BC67-534A-A629-CAC9C414C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136577"/>
              </p:ext>
            </p:extLst>
          </p:nvPr>
        </p:nvGraphicFramePr>
        <p:xfrm>
          <a:off x="439053" y="2377440"/>
          <a:ext cx="3070409" cy="2118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409">
                  <a:extLst>
                    <a:ext uri="{9D8B030D-6E8A-4147-A177-3AD203B41FA5}">
                      <a16:colId xmlns:a16="http://schemas.microsoft.com/office/drawing/2014/main" val="3117003688"/>
                    </a:ext>
                  </a:extLst>
                </a:gridCol>
              </a:tblGrid>
              <a:tr h="409799">
                <a:tc>
                  <a:txBody>
                    <a:bodyPr/>
                    <a:lstStyle/>
                    <a:p>
                      <a:r>
                        <a:rPr lang="en-US" sz="2000" dirty="0"/>
                        <a:t>Sample distribution</a:t>
                      </a:r>
                    </a:p>
                  </a:txBody>
                  <a:tcPr marL="98550" marR="98550" marT="49275" marB="49275"/>
                </a:tc>
                <a:extLst>
                  <a:ext uri="{0D108BD9-81ED-4DB2-BD59-A6C34878D82A}">
                    <a16:rowId xmlns:a16="http://schemas.microsoft.com/office/drawing/2014/main" val="1538051494"/>
                  </a:ext>
                </a:extLst>
              </a:tr>
              <a:tr h="170856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Empirical</a:t>
                      </a:r>
                    </a:p>
                    <a:p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Directly measured</a:t>
                      </a:r>
                    </a:p>
                    <a:p>
                      <a:endParaRPr lang="en-US" altLang="zh-CN" sz="2000" b="0" dirty="0"/>
                    </a:p>
                    <a:p>
                      <a:r>
                        <a:rPr lang="en-US" altLang="zh-CN" sz="2000" b="0" dirty="0"/>
                        <a:t>Not of primary interest</a:t>
                      </a:r>
                    </a:p>
                  </a:txBody>
                  <a:tcPr marL="98550" marR="98550" marT="49275" marB="49275"/>
                </a:tc>
                <a:extLst>
                  <a:ext uri="{0D108BD9-81ED-4DB2-BD59-A6C34878D82A}">
                    <a16:rowId xmlns:a16="http://schemas.microsoft.com/office/drawing/2014/main" val="3113016216"/>
                  </a:ext>
                </a:extLst>
              </a:tr>
            </a:tbl>
          </a:graphicData>
        </a:graphic>
      </p:graphicFrame>
      <p:sp>
        <p:nvSpPr>
          <p:cNvPr id="22" name="U-Turn Arrow 21">
            <a:extLst>
              <a:ext uri="{FF2B5EF4-FFF2-40B4-BE49-F238E27FC236}">
                <a16:creationId xmlns:a16="http://schemas.microsoft.com/office/drawing/2014/main" id="{BBF67812-8F84-974F-9044-97613A157322}"/>
              </a:ext>
            </a:extLst>
          </p:cNvPr>
          <p:cNvSpPr/>
          <p:nvPr/>
        </p:nvSpPr>
        <p:spPr>
          <a:xfrm flipV="1">
            <a:off x="3123244" y="4719239"/>
            <a:ext cx="6070421" cy="462361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17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5E5E-65FF-B94C-92FF-2D78717A7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Central</a:t>
            </a:r>
            <a:r>
              <a:rPr lang="zh-CN" altLang="en-US" dirty="0"/>
              <a:t> </a:t>
            </a:r>
            <a:r>
              <a:rPr lang="en-US" altLang="zh-CN" dirty="0"/>
              <a:t>limit</a:t>
            </a:r>
            <a:r>
              <a:rPr lang="zh-CN" altLang="en-US" dirty="0"/>
              <a:t> </a:t>
            </a:r>
            <a:r>
              <a:rPr lang="en-US" altLang="zh-CN" dirty="0"/>
              <a:t>theorem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8F83C-35D0-5D48-87FF-F49599BED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56"/>
          <a:stretch/>
        </p:blipFill>
        <p:spPr>
          <a:xfrm>
            <a:off x="533400" y="1938466"/>
            <a:ext cx="7239000" cy="31147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757606B-47A6-D64F-B1D2-A60564B888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4800" y="2087882"/>
                <a:ext cx="3581400" cy="26669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800" dirty="0"/>
                  <a:t>With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sufficiently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large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sample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size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n,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distribution of sample mean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is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normal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distribution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4000" dirty="0"/>
                  <a:t>mean= </a:t>
                </a:r>
                <a14:m>
                  <m:oMath xmlns:m="http://schemas.openxmlformats.org/officeDocument/2006/math">
                    <m:r>
                      <a:rPr lang="en-US" altLang="zh-CN" sz="4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𝝁</m:t>
                    </m:r>
                  </m:oMath>
                </a14:m>
                <a:r>
                  <a:rPr lang="en-US" altLang="zh-CN" sz="4000" dirty="0"/>
                  <a:t> ,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SE </a:t>
                </a:r>
                <a14:m>
                  <m:oMath xmlns:m="http://schemas.openxmlformats.org/officeDocument/2006/math">
                    <m:r>
                      <a:rPr lang="en-US" sz="4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4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𝝈</m:t>
                        </m:r>
                      </m:num>
                      <m:den>
                        <m:r>
                          <a:rPr lang="en-US" altLang="zh-CN" sz="4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√</m:t>
                        </m:r>
                        <m:r>
                          <a:rPr lang="en-US" altLang="zh-CN" sz="4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endParaRPr lang="en-US" altLang="zh-CN" sz="51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757606B-47A6-D64F-B1D2-A60564B88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2087882"/>
                <a:ext cx="3581400" cy="2666999"/>
              </a:xfrm>
              <a:prstGeom prst="rect">
                <a:avLst/>
              </a:prstGeom>
              <a:blipFill>
                <a:blip r:embed="rId4"/>
                <a:stretch>
                  <a:fillRect l="-3901" r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5233CA-EAFE-F84F-B56E-5ACBA7842CC9}"/>
              </a:ext>
            </a:extLst>
          </p:cNvPr>
          <p:cNvSpPr txBox="1">
            <a:spLocks/>
          </p:cNvSpPr>
          <p:nvPr/>
        </p:nvSpPr>
        <p:spPr>
          <a:xfrm>
            <a:off x="533400" y="5334000"/>
            <a:ext cx="10972800" cy="1088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knowing</a:t>
            </a:r>
            <a:r>
              <a:rPr lang="zh-CN" altLang="en-US" dirty="0"/>
              <a:t> </a:t>
            </a:r>
            <a:r>
              <a:rPr lang="en-US" altLang="zh-CN" dirty="0"/>
              <a:t>true</a:t>
            </a:r>
            <a:r>
              <a:rPr lang="zh-CN" altLang="en-US" dirty="0"/>
              <a:t> </a:t>
            </a:r>
            <a:r>
              <a:rPr lang="en-US" altLang="zh-CN" dirty="0"/>
              <a:t>pop</a:t>
            </a:r>
            <a:r>
              <a:rPr lang="zh-CN" altLang="en-US" dirty="0"/>
              <a:t> </a:t>
            </a:r>
            <a:r>
              <a:rPr lang="en-US" altLang="zh-CN" dirty="0"/>
              <a:t>distribution.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provides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estimate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true</a:t>
            </a:r>
            <a:r>
              <a:rPr lang="zh-CN" altLang="en-US" dirty="0"/>
              <a:t> </a:t>
            </a:r>
            <a:r>
              <a:rPr lang="en-US" altLang="zh-CN" dirty="0"/>
              <a:t>pop</a:t>
            </a:r>
            <a:r>
              <a:rPr lang="zh-CN" altLang="en-US" dirty="0"/>
              <a:t> </a:t>
            </a:r>
            <a:r>
              <a:rPr lang="en-US" altLang="zh-CN" dirty="0"/>
              <a:t>mean.</a:t>
            </a:r>
          </a:p>
        </p:txBody>
      </p:sp>
    </p:spTree>
    <p:extLst>
      <p:ext uri="{BB962C8B-B14F-4D97-AF65-F5344CB8AC3E}">
        <p14:creationId xmlns:p14="http://schemas.microsoft.com/office/powerpoint/2010/main" val="13205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42CAF4-07FB-AA4A-9DB8-68C41031A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334" y="2026921"/>
            <a:ext cx="4178760" cy="30376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654A7F-8719-B64D-A68D-E523F6C7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29" y="5257800"/>
            <a:ext cx="8215496" cy="94636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CN" sz="2800" dirty="0"/>
              <a:t>What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know</a:t>
            </a:r>
            <a:r>
              <a:rPr lang="zh-CN" altLang="en-US" sz="2800" dirty="0"/>
              <a:t> </a:t>
            </a:r>
            <a:r>
              <a:rPr lang="en-US" altLang="zh-CN" sz="2800" dirty="0"/>
              <a:t>about</a:t>
            </a:r>
            <a:r>
              <a:rPr lang="zh-CN" altLang="en-US" sz="2800" dirty="0"/>
              <a:t> </a:t>
            </a:r>
            <a:r>
              <a:rPr lang="en-US" sz="2800" dirty="0"/>
              <a:t>the true</a:t>
            </a:r>
            <a:r>
              <a:rPr lang="zh-CN" altLang="en-US" sz="2800" dirty="0"/>
              <a:t> </a:t>
            </a:r>
            <a:r>
              <a:rPr lang="en-US" sz="2800" dirty="0"/>
              <a:t>population</a:t>
            </a:r>
            <a:r>
              <a:rPr lang="zh-CN" altLang="en-US" sz="2800" dirty="0"/>
              <a:t> </a:t>
            </a:r>
            <a:r>
              <a:rPr lang="en-US" altLang="zh-CN" sz="2800" dirty="0"/>
              <a:t>mean</a:t>
            </a:r>
            <a:r>
              <a:rPr lang="zh-CN" altLang="en-US" sz="2800" dirty="0"/>
              <a:t> </a:t>
            </a:r>
            <a:r>
              <a:rPr lang="en-US" altLang="zh-CN" sz="2800" dirty="0"/>
              <a:t>based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single</a:t>
            </a:r>
            <a:r>
              <a:rPr lang="zh-CN" altLang="en-US" sz="2800" dirty="0"/>
              <a:t> </a:t>
            </a:r>
            <a:r>
              <a:rPr lang="en-US" altLang="zh-CN" sz="2800" dirty="0"/>
              <a:t>random</a:t>
            </a:r>
            <a:r>
              <a:rPr lang="zh-CN" altLang="en-US" sz="2800" dirty="0"/>
              <a:t> </a:t>
            </a:r>
            <a:r>
              <a:rPr lang="en-US" altLang="zh-CN" sz="2800" dirty="0"/>
              <a:t>sample?</a:t>
            </a:r>
            <a:endParaRPr lang="en-US" sz="280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7FAC2B3-3548-4A41-A051-98A69A73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ultimate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AE8F01C-8537-EA4D-A1E8-DA680DA28A6D}"/>
              </a:ext>
            </a:extLst>
          </p:cNvPr>
          <p:cNvSpPr txBox="1">
            <a:spLocks/>
          </p:cNvSpPr>
          <p:nvPr/>
        </p:nvSpPr>
        <p:spPr>
          <a:xfrm>
            <a:off x="718279" y="1410169"/>
            <a:ext cx="10591800" cy="1180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BA2BDB-3ACC-094B-A30C-46E93E55BE93}"/>
              </a:ext>
            </a:extLst>
          </p:cNvPr>
          <p:cNvCxnSpPr>
            <a:cxnSpLocks/>
          </p:cNvCxnSpPr>
          <p:nvPr/>
        </p:nvCxnSpPr>
        <p:spPr>
          <a:xfrm flipV="1">
            <a:off x="6477000" y="2674153"/>
            <a:ext cx="1999432" cy="548828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E43F548-27C0-B942-999A-38F2FFA188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76432" y="2375213"/>
          <a:ext cx="3131741" cy="21205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31741">
                  <a:extLst>
                    <a:ext uri="{9D8B030D-6E8A-4147-A177-3AD203B41FA5}">
                      <a16:colId xmlns:a16="http://schemas.microsoft.com/office/drawing/2014/main" val="3117003688"/>
                    </a:ext>
                  </a:extLst>
                </a:gridCol>
              </a:tblGrid>
              <a:tr h="405325">
                <a:tc>
                  <a:txBody>
                    <a:bodyPr/>
                    <a:lstStyle/>
                    <a:p>
                      <a:r>
                        <a:rPr lang="en-US" sz="2000" dirty="0"/>
                        <a:t>Population distribution</a:t>
                      </a:r>
                    </a:p>
                  </a:txBody>
                  <a:tcPr marL="100518" marR="100518" marT="50260" marB="50260"/>
                </a:tc>
                <a:extLst>
                  <a:ext uri="{0D108BD9-81ED-4DB2-BD59-A6C34878D82A}">
                    <a16:rowId xmlns:a16="http://schemas.microsoft.com/office/drawing/2014/main" val="1538051494"/>
                  </a:ext>
                </a:extLst>
              </a:tr>
              <a:tr h="1715262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Empirical</a:t>
                      </a:r>
                    </a:p>
                    <a:p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Unknown</a:t>
                      </a:r>
                    </a:p>
                    <a:p>
                      <a:endParaRPr lang="en-US" altLang="zh-CN" sz="2000" b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Distribution of interest</a:t>
                      </a:r>
                    </a:p>
                  </a:txBody>
                  <a:tcPr marL="100518" marR="100518" marT="50260" marB="50260"/>
                </a:tc>
                <a:extLst>
                  <a:ext uri="{0D108BD9-81ED-4DB2-BD59-A6C34878D82A}">
                    <a16:rowId xmlns:a16="http://schemas.microsoft.com/office/drawing/2014/main" val="3113016216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DEC37F-0703-494D-9BE3-13F21BC2812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 flipV="1">
            <a:off x="3509462" y="3436619"/>
            <a:ext cx="2495240" cy="9858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3B21F3E-BC67-534A-A629-CAC9C414C6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9053" y="2377440"/>
          <a:ext cx="3070409" cy="2118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409">
                  <a:extLst>
                    <a:ext uri="{9D8B030D-6E8A-4147-A177-3AD203B41FA5}">
                      <a16:colId xmlns:a16="http://schemas.microsoft.com/office/drawing/2014/main" val="3117003688"/>
                    </a:ext>
                  </a:extLst>
                </a:gridCol>
              </a:tblGrid>
              <a:tr h="409799">
                <a:tc>
                  <a:txBody>
                    <a:bodyPr/>
                    <a:lstStyle/>
                    <a:p>
                      <a:r>
                        <a:rPr lang="en-US" sz="2000" dirty="0"/>
                        <a:t>Sample distribution</a:t>
                      </a:r>
                    </a:p>
                  </a:txBody>
                  <a:tcPr marL="98550" marR="98550" marT="49275" marB="49275"/>
                </a:tc>
                <a:extLst>
                  <a:ext uri="{0D108BD9-81ED-4DB2-BD59-A6C34878D82A}">
                    <a16:rowId xmlns:a16="http://schemas.microsoft.com/office/drawing/2014/main" val="1538051494"/>
                  </a:ext>
                </a:extLst>
              </a:tr>
              <a:tr h="170856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Empirical</a:t>
                      </a:r>
                    </a:p>
                    <a:p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Directly measured</a:t>
                      </a:r>
                    </a:p>
                    <a:p>
                      <a:endParaRPr lang="en-US" altLang="zh-CN" sz="2000" b="0" dirty="0"/>
                    </a:p>
                    <a:p>
                      <a:r>
                        <a:rPr lang="en-US" altLang="zh-CN" sz="2000" b="0" dirty="0"/>
                        <a:t>Not of primary interest</a:t>
                      </a:r>
                    </a:p>
                  </a:txBody>
                  <a:tcPr marL="98550" marR="98550" marT="49275" marB="49275"/>
                </a:tc>
                <a:extLst>
                  <a:ext uri="{0D108BD9-81ED-4DB2-BD59-A6C34878D82A}">
                    <a16:rowId xmlns:a16="http://schemas.microsoft.com/office/drawing/2014/main" val="3113016216"/>
                  </a:ext>
                </a:extLst>
              </a:tr>
            </a:tbl>
          </a:graphicData>
        </a:graphic>
      </p:graphicFrame>
      <p:sp>
        <p:nvSpPr>
          <p:cNvPr id="22" name="U-Turn Arrow 21">
            <a:extLst>
              <a:ext uri="{FF2B5EF4-FFF2-40B4-BE49-F238E27FC236}">
                <a16:creationId xmlns:a16="http://schemas.microsoft.com/office/drawing/2014/main" id="{BBF67812-8F84-974F-9044-97613A157322}"/>
              </a:ext>
            </a:extLst>
          </p:cNvPr>
          <p:cNvSpPr/>
          <p:nvPr/>
        </p:nvSpPr>
        <p:spPr>
          <a:xfrm flipV="1">
            <a:off x="3123244" y="4719239"/>
            <a:ext cx="6070421" cy="462361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43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85C56-2384-1B4D-90B2-63F66AC2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64373"/>
            <a:ext cx="9829800" cy="1293028"/>
          </a:xfrm>
        </p:spPr>
        <p:txBody>
          <a:bodyPr/>
          <a:lstStyle/>
          <a:p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estimate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uncertainty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24049-954D-6142-930A-0DFCC55A39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2057402"/>
                <a:ext cx="10820400" cy="416128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Sample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mean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for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single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random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sample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400" dirty="0"/>
                  <a:t>)</a:t>
                </a:r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2400" dirty="0"/>
                  <a:t>Point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estimate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2400" dirty="0"/>
                  <a:t>Close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𝝁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true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pop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mean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2400" dirty="0"/>
                  <a:t>but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uncertain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would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“truth”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Based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CLT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2200" dirty="0"/>
                  <a:t>Estimate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the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range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of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sample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means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that</a:t>
                </a:r>
                <a:r>
                  <a:rPr lang="zh-CN" altLang="en-US" sz="2200" dirty="0"/>
                  <a:t> </a:t>
                </a:r>
                <a:br>
                  <a:rPr lang="en-US" altLang="zh-CN" sz="2200" dirty="0"/>
                </a:br>
                <a:r>
                  <a:rPr lang="en-US" altLang="zh-CN" sz="2200" dirty="0"/>
                  <a:t>the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true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population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mean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would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mostly</a:t>
                </a:r>
                <a:r>
                  <a:rPr lang="zh-CN" altLang="en-US" sz="2200" dirty="0"/>
                  <a:t> </a:t>
                </a:r>
                <a:br>
                  <a:rPr lang="en-US" altLang="zh-CN" sz="2200" dirty="0"/>
                </a:br>
                <a:r>
                  <a:rPr lang="en-US" altLang="zh-CN" sz="2200" dirty="0"/>
                  <a:t>likely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fall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into.</a:t>
                </a:r>
                <a:endParaRPr lang="en-US" sz="22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24049-954D-6142-930A-0DFCC55A3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057402"/>
                <a:ext cx="10820400" cy="4161284"/>
              </a:xfrm>
              <a:blipFill>
                <a:blip r:embed="rId3"/>
                <a:stretch>
                  <a:fillRect l="-703" t="-1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E66D5DD-572C-294A-A42B-9AA2E0901752}"/>
              </a:ext>
            </a:extLst>
          </p:cNvPr>
          <p:cNvGrpSpPr/>
          <p:nvPr/>
        </p:nvGrpSpPr>
        <p:grpSpPr>
          <a:xfrm>
            <a:off x="7391400" y="2652144"/>
            <a:ext cx="4363357" cy="2971800"/>
            <a:chOff x="7086600" y="3505200"/>
            <a:chExt cx="4699000" cy="3200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571A97-23C0-184E-9431-1DBE615140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0" r="7080" b="16586"/>
            <a:stretch/>
          </p:blipFill>
          <p:spPr>
            <a:xfrm>
              <a:off x="7086600" y="5490072"/>
              <a:ext cx="4699000" cy="121552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03DC06D-C2B9-124A-B680-ECC037A30C97}"/>
                </a:ext>
              </a:extLst>
            </p:cNvPr>
            <p:cNvGrpSpPr/>
            <p:nvPr/>
          </p:nvGrpSpPr>
          <p:grpSpPr>
            <a:xfrm>
              <a:off x="7543800" y="3505200"/>
              <a:ext cx="3462618" cy="2378364"/>
              <a:chOff x="7543800" y="3505200"/>
              <a:chExt cx="3462618" cy="237836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6C033D2-08DC-A040-AE0D-4D92231D78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44" t="14445" r="24306" b="10000"/>
              <a:stretch/>
            </p:blipFill>
            <p:spPr>
              <a:xfrm>
                <a:off x="7543800" y="3505200"/>
                <a:ext cx="3462618" cy="237836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Content Placeholder 2">
                    <a:extLst>
                      <a:ext uri="{FF2B5EF4-FFF2-40B4-BE49-F238E27FC236}">
                        <a16:creationId xmlns:a16="http://schemas.microsoft.com/office/drawing/2014/main" id="{49BB6BD7-3067-6641-82D6-EB5BBE184A7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924800" y="3657600"/>
                    <a:ext cx="990600" cy="330200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vert="horz" lIns="91440" tIns="45720" rIns="91440" bIns="45720" rtlCol="0">
                    <a:normAutofit fontScale="55000" lnSpcReduction="20000"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Content Placeholder 2">
                    <a:extLst>
                      <a:ext uri="{FF2B5EF4-FFF2-40B4-BE49-F238E27FC236}">
                        <a16:creationId xmlns:a16="http://schemas.microsoft.com/office/drawing/2014/main" id="{49BB6BD7-3067-6641-82D6-EB5BBE184A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4800" y="3657600"/>
                    <a:ext cx="990600" cy="3302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704"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06460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14660-D53C-435E-9A25-744EF535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F26F91-1359-44B8-8EC0-A64B4A302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2057401"/>
                <a:ext cx="10820400" cy="281939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Specify the probability that the true population mean (μ) falls within a range of sample means 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400" dirty="0"/>
                  <a:t>)</a:t>
                </a:r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Allows us to specify level of certainty in estimating population characteristics from sample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F26F91-1359-44B8-8EC0-A64B4A302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057401"/>
                <a:ext cx="10820400" cy="2819399"/>
              </a:xfrm>
              <a:blipFill>
                <a:blip r:embed="rId3"/>
                <a:stretch>
                  <a:fillRect l="-703" t="-1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274267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2678</TotalTime>
  <Words>1104</Words>
  <Application>Microsoft Macintosh PowerPoint</Application>
  <PresentationFormat>Widescreen</PresentationFormat>
  <Paragraphs>164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宋体</vt:lpstr>
      <vt:lpstr>Arial</vt:lpstr>
      <vt:lpstr>Calibri</vt:lpstr>
      <vt:lpstr>Cambria</vt:lpstr>
      <vt:lpstr>Cambria Math</vt:lpstr>
      <vt:lpstr>Century Gothic</vt:lpstr>
      <vt:lpstr>Times New Roman</vt:lpstr>
      <vt:lpstr>Vapor Trail</vt:lpstr>
      <vt:lpstr>Sociology: 3549 CONFIDENCE INTERVAL</vt:lpstr>
      <vt:lpstr>announcement</vt:lpstr>
      <vt:lpstr>agenda</vt:lpstr>
      <vt:lpstr>EXERCISE FROM LAST WEEK</vt:lpstr>
      <vt:lpstr>Statistical inference</vt:lpstr>
      <vt:lpstr>Central limit theorem</vt:lpstr>
      <vt:lpstr>our ultimate goal</vt:lpstr>
      <vt:lpstr>Point estimate and uncertainty</vt:lpstr>
      <vt:lpstr>Confidence Interval</vt:lpstr>
      <vt:lpstr>Calculation of Confidence Interval</vt:lpstr>
      <vt:lpstr>Interpretation of Confidence Interval</vt:lpstr>
      <vt:lpstr>Parameters affecting Confidence Interval</vt:lpstr>
      <vt:lpstr>Interpretation of Confidence Interval</vt:lpstr>
      <vt:lpstr>Confidence vs precision</vt:lpstr>
      <vt:lpstr>EXAMPLE – calculate CI given σ </vt:lpstr>
      <vt:lpstr>EXAMPLE – calculate CI given σ </vt:lpstr>
      <vt:lpstr>In-class exercise</vt:lpstr>
    </vt:vector>
  </TitlesOfParts>
  <Company>Ohio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Levels of Measurement    &amp; Basic Math Review</dc:title>
  <dc:creator>Trent T. Steidley</dc:creator>
  <cp:lastModifiedBy>ychu612@gmail.com</cp:lastModifiedBy>
  <cp:revision>222</cp:revision>
  <dcterms:created xsi:type="dcterms:W3CDTF">2012-01-09T18:26:26Z</dcterms:created>
  <dcterms:modified xsi:type="dcterms:W3CDTF">2020-10-19T15:28:29Z</dcterms:modified>
</cp:coreProperties>
</file>